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 vertBarState="maximized">
    <p:restoredLeft sz="15588"/>
    <p:restoredTop sz="94761"/>
  </p:normalViewPr>
  <p:slideViewPr>
    <p:cSldViewPr>
      <p:cViewPr varScale="1">
        <p:scale>
          <a:sx n="63" d="100"/>
          <a:sy n="63" d="100"/>
        </p:scale>
        <p:origin x="-108" y="-198"/>
      </p:cViewPr>
      <p:guideLst>
        <p:guide orient="horz" pos="2158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192" cy="73736192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slide" Target="slides/slide17.xml"  /><Relationship Id="rId19" Type="http://schemas.openxmlformats.org/officeDocument/2006/relationships/slide" Target="slides/slide18.xml"  /><Relationship Id="rId2" Type="http://schemas.openxmlformats.org/officeDocument/2006/relationships/slide" Target="slides/slide1.xml"  /><Relationship Id="rId20" Type="http://schemas.openxmlformats.org/officeDocument/2006/relationships/slide" Target="slides/slide19.xml"  /><Relationship Id="rId21" Type="http://schemas.openxmlformats.org/officeDocument/2006/relationships/slide" Target="slides/slide20.xml"  /><Relationship Id="rId22" Type="http://schemas.openxmlformats.org/officeDocument/2006/relationships/slide" Target="slides/slide21.xml"  /><Relationship Id="rId23" Type="http://schemas.openxmlformats.org/officeDocument/2006/relationships/slide" Target="slides/slide22.xml"  /><Relationship Id="rId24" Type="http://schemas.openxmlformats.org/officeDocument/2006/relationships/slide" Target="slides/slide23.xml"  /><Relationship Id="rId25" Type="http://schemas.openxmlformats.org/officeDocument/2006/relationships/slide" Target="slides/slide24.xml"  /><Relationship Id="rId26" Type="http://schemas.openxmlformats.org/officeDocument/2006/relationships/slide" Target="slides/slide25.xml"  /><Relationship Id="rId27" Type="http://schemas.openxmlformats.org/officeDocument/2006/relationships/slide" Target="slides/slide26.xml"  /><Relationship Id="rId28" Type="http://schemas.openxmlformats.org/officeDocument/2006/relationships/slide" Target="slides/slide27.xml"  /><Relationship Id="rId29" Type="http://schemas.openxmlformats.org/officeDocument/2006/relationships/slide" Target="slides/slide28.xml"  /><Relationship Id="rId3" Type="http://schemas.openxmlformats.org/officeDocument/2006/relationships/slide" Target="slides/slide2.xml"  /><Relationship Id="rId30" Type="http://schemas.openxmlformats.org/officeDocument/2006/relationships/slide" Target="slides/slide29.xml"  /><Relationship Id="rId31" Type="http://schemas.openxmlformats.org/officeDocument/2006/relationships/slide" Target="slides/slide30.xml"  /><Relationship Id="rId32" Type="http://schemas.openxmlformats.org/officeDocument/2006/relationships/slide" Target="slides/slide31.xml"  /><Relationship Id="rId33" Type="http://schemas.openxmlformats.org/officeDocument/2006/relationships/slide" Target="slides/slide32.xml"  /><Relationship Id="rId34" Type="http://schemas.openxmlformats.org/officeDocument/2006/relationships/slide" Target="slides/slide33.xml"  /><Relationship Id="rId35" Type="http://schemas.openxmlformats.org/officeDocument/2006/relationships/slide" Target="slides/slide34.xml"  /><Relationship Id="rId36" Type="http://schemas.openxmlformats.org/officeDocument/2006/relationships/slide" Target="slides/slide35.xml"  /><Relationship Id="rId37" Type="http://schemas.openxmlformats.org/officeDocument/2006/relationships/slide" Target="slides/slide36.xml"  /><Relationship Id="rId38" Type="http://schemas.openxmlformats.org/officeDocument/2006/relationships/slide" Target="slides/slide37.xml"  /><Relationship Id="rId39" Type="http://schemas.openxmlformats.org/officeDocument/2006/relationships/slide" Target="slides/slide38.xml"  /><Relationship Id="rId4" Type="http://schemas.openxmlformats.org/officeDocument/2006/relationships/slide" Target="slides/slide3.xml"  /><Relationship Id="rId40" Type="http://schemas.openxmlformats.org/officeDocument/2006/relationships/slide" Target="slides/slide39.xml"  /><Relationship Id="rId41" Type="http://schemas.openxmlformats.org/officeDocument/2006/relationships/slide" Target="slides/slide40.xml"  /><Relationship Id="rId42" Type="http://schemas.openxmlformats.org/officeDocument/2006/relationships/slide" Target="slides/slide41.xml"  /><Relationship Id="rId43" Type="http://schemas.openxmlformats.org/officeDocument/2006/relationships/slide" Target="slides/slide42.xml"  /><Relationship Id="rId44" Type="http://schemas.openxmlformats.org/officeDocument/2006/relationships/slide" Target="slides/slide43.xml"  /><Relationship Id="rId45" Type="http://schemas.openxmlformats.org/officeDocument/2006/relationships/slide" Target="slides/slide44.xml"  /><Relationship Id="rId46" Type="http://schemas.openxmlformats.org/officeDocument/2006/relationships/slide" Target="slides/slide45.xml"  /><Relationship Id="rId47" Type="http://schemas.openxmlformats.org/officeDocument/2006/relationships/slide" Target="slides/slide46.xml"  /><Relationship Id="rId48" Type="http://schemas.openxmlformats.org/officeDocument/2006/relationships/slide" Target="slides/slide47.xml"  /><Relationship Id="rId49" Type="http://schemas.openxmlformats.org/officeDocument/2006/relationships/slide" Target="slides/slide48.xml"  /><Relationship Id="rId5" Type="http://schemas.openxmlformats.org/officeDocument/2006/relationships/slide" Target="slides/slide4.xml"  /><Relationship Id="rId50" Type="http://schemas.openxmlformats.org/officeDocument/2006/relationships/slide" Target="slides/slide49.xml"  /><Relationship Id="rId51" Type="http://schemas.openxmlformats.org/officeDocument/2006/relationships/slide" Target="slides/slide50.xml"  /><Relationship Id="rId52" Type="http://schemas.openxmlformats.org/officeDocument/2006/relationships/slide" Target="slides/slide51.xml"  /><Relationship Id="rId53" Type="http://schemas.openxmlformats.org/officeDocument/2006/relationships/slide" Target="slides/slide52.xml"  /><Relationship Id="rId54" Type="http://schemas.openxmlformats.org/officeDocument/2006/relationships/slide" Target="slides/slide53.xml"  /><Relationship Id="rId55" Type="http://schemas.openxmlformats.org/officeDocument/2006/relationships/slide" Target="slides/slide54.xml"  /><Relationship Id="rId56" Type="http://schemas.openxmlformats.org/officeDocument/2006/relationships/slide" Target="slides/slide55.xml"  /><Relationship Id="rId57" Type="http://schemas.openxmlformats.org/officeDocument/2006/relationships/slide" Target="slides/slide56.xml"  /><Relationship Id="rId58" Type="http://schemas.openxmlformats.org/officeDocument/2006/relationships/slide" Target="slides/slide57.xml"  /><Relationship Id="rId59" Type="http://schemas.openxmlformats.org/officeDocument/2006/relationships/presProps" Target="presProps.xml"  /><Relationship Id="rId6" Type="http://schemas.openxmlformats.org/officeDocument/2006/relationships/slide" Target="slides/slide5.xml"  /><Relationship Id="rId60" Type="http://schemas.openxmlformats.org/officeDocument/2006/relationships/viewProps" Target="viewProps.xml"  /><Relationship Id="rId61" Type="http://schemas.openxmlformats.org/officeDocument/2006/relationships/theme" Target="theme/theme1.xml"  /><Relationship Id="rId62" Type="http://schemas.openxmlformats.org/officeDocument/2006/relationships/tableStyles" Target="tableStyles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вертикальный текст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>
                <a:solidFill>
                  <a:prstClr val="black">
                    <a:tint val="75000"/>
                  </a:prstClr>
                </a:solidFill>
              </a:rPr>
              <a:t/>
            </a: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 idx="0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>
                <a:solidFill>
                  <a:prstClr val="black">
                    <a:tint val="75000"/>
                  </a:prstClr>
                </a:solidFill>
              </a:rPr>
              <a:t/>
            </a: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Образец заголовка</a:t>
            </a:r>
            <a:endParaRPr lang="ko-KR" alt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038599" cy="21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Образец текста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Второй уровень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Третий уровень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Четвертый уровень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Пятый уровень</a:t>
            </a:r>
            <a:endParaRPr lang="ko-KR" alt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038599" cy="21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Образец текста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Второй уровень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Третий уровень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Четвертый уровень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Пятый уровень</a:t>
            </a:r>
            <a:endParaRPr lang="ko-KR" altLang="en-US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56027" y="3984220"/>
            <a:ext cx="4038599" cy="21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Образец текста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Второй уровень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Третий уровень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Четвертый уровень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Пятый уровень</a:t>
            </a:r>
            <a:endParaRPr lang="ko-KR" altLang="en-US"/>
          </a:p>
        </p:txBody>
      </p:sp>
      <p:sp>
        <p:nvSpPr>
          <p:cNvPr id="6" name="Объект 5"/>
          <p:cNvSpPr>
            <a:spLocks noGrp="1"/>
          </p:cNvSpPr>
          <p:nvPr>
            <p:ph sz="half" idx="4"/>
          </p:nvPr>
        </p:nvSpPr>
        <p:spPr>
          <a:xfrm>
            <a:off x="4647027" y="3984220"/>
            <a:ext cx="4038599" cy="21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Образец текста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Второй уровень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Третий уровень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Четвертый уровень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Пятый уровень</a:t>
            </a:r>
            <a:endParaRPr lang="ko-KR" altLang="en-US"/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195" y="6245233"/>
            <a:ext cx="1901822" cy="476267"/>
          </a:xfr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>
            <a:lvl1pPr marL="0" lvl="0" indent="0" algn="l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0" lang="ru-RU" altLang="en-US" sz="1400" b="0" i="0" baseline="0" mc:Ignorable="hp" hp:hslEmbossed="0">
                <a:solidFill>
                  <a:schemeClr val="tx1"/>
                </a:solidFill>
                <a:effectLst>
                  <a:outerShdw blurRad="38100" dist="38100" dir="2700000" algn="tl" rotWithShape="0">
                    <a:srgbClr val="c0c0c0">
                      <a:alpha val="100000"/>
                    </a:srgbClr>
                  </a:outerShdw>
                </a:effectLst>
                <a:latin typeface="Arial"/>
              </a:defRPr>
            </a:lvl1pPr>
          </a:lstStyle>
          <a:p>
            <a:pPr marL="0" lvl="0" indent="0" algn="l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D8D7A7C4-C82A-4D21-9AB0-F0C5A1D3EF09}" type="datetime1">
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<a:solidFill>
                  <a:schemeClr val="tx1"/>
                </a:solidFill>
                <a:effectLst>
                  <a:outerShdw blurRad="38100" dist="38100" dir="2700000" algn="tl" rotWithShape="0">
                    <a:srgbClr val="c0c0c0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19-02</a:t>
            </a:fld>
            <a:endParaRPr xmlns:mc="http://schemas.openxmlformats.org/markup-compatibility/2006" xmlns:hp="http://schemas.haansoft.com/office/presentation/8.0" kumimoji="0" lang="ru-RU" altLang="en-US" sz="1400" b="0" i="0" baseline="0" mc:Ignorable="hp" hp:hslEmbossed="0">
              <a:solidFill>
                <a:schemeClr val="tx1"/>
              </a:solidFill>
              <a:effectLst>
                <a:outerShdw blurRad="38100" dist="38100" dir="2700000" algn="tl" rotWithShape="0">
                  <a:srgbClr val="c0c0c0">
                    <a:alpha val="100000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8986" y="6245233"/>
            <a:ext cx="2895609" cy="476267"/>
          </a:xfr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>
            <a:lvl1pPr marL="0" lvl="0" indent="0" algn="ct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0" lang="ru-RU" altLang="en-US" sz="1400" b="0" i="0" baseline="0" mc:Ignorable="hp" hp:hslEmbossed="0">
                <a:solidFill>
                  <a:schemeClr val="tx1"/>
                </a:solidFill>
                <a:effectLst>
                  <a:outerShdw blurRad="38100" dist="38100" dir="2700000" algn="tl" rotWithShape="0">
                    <a:srgbClr val="c0c0c0">
                      <a:alpha val="100000"/>
                    </a:srgbClr>
                  </a:outerShdw>
                </a:effectLst>
                <a:latin typeface="Arial"/>
              </a:defRPr>
            </a:lvl1pPr>
          </a:lstStyle>
          <a:p>
            <a:pPr marL="0" lvl="0" indent="0" algn="ct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<a:solidFill>
                  <a:schemeClr val="tx1"/>
                </a:solidFill>
                <a:effectLst>
                  <a:outerShdw blurRad="38100" dist="38100" dir="2700000" algn="tl" rotWithShape="0">
                    <a:srgbClr val="c0c0c0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/>
            </a:r>
            <a:endParaRPr xmlns:mc="http://schemas.openxmlformats.org/markup-compatibility/2006" xmlns:hp="http://schemas.haansoft.com/office/presentation/8.0" kumimoji="0" lang="ru-RU" altLang="en-US" sz="1400" b="0" i="0" baseline="0" mc:Ignorable="hp" hp:hslEmbossed="0">
              <a:solidFill>
                <a:schemeClr val="tx1"/>
              </a:solidFill>
              <a:effectLst>
                <a:outerShdw blurRad="38100" dist="38100" dir="2700000" algn="tl" rotWithShape="0">
                  <a:srgbClr val="c0c0c0">
                    <a:alpha val="100000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58" y="6245233"/>
            <a:ext cx="1901822" cy="476267"/>
          </a:xfr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>
            <a:lvl1pPr marL="0" lvl="0" indent="0" algn="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0" lang="ru-RU" altLang="en-US" sz="1400" b="0" i="0" baseline="0" mc:Ignorable="hp" hp:hslEmbossed="0">
                <a:solidFill>
                  <a:schemeClr val="tx1"/>
                </a:solidFill>
                <a:effectLst>
                  <a:outerShdw blurRad="38100" dist="38100" dir="2700000" algn="tl" rotWithShape="0">
                    <a:srgbClr val="c0c0c0">
                      <a:alpha val="100000"/>
                    </a:srgbClr>
                  </a:outerShdw>
                </a:effectLst>
                <a:latin typeface="Arial"/>
              </a:defRPr>
            </a:lvl1pPr>
          </a:lstStyle>
          <a:p>
            <a:pPr marL="0" lvl="0" indent="0" algn="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F5E90B45-964A-478D-BA9D-CA93D0CC9246}" type="slidenum">
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<a:solidFill>
                  <a:schemeClr val="tx1"/>
                </a:solidFill>
                <a:effectLst>
                  <a:outerShdw blurRad="38100" dist="38100" dir="2700000" algn="tl" rotWithShape="0">
                    <a:srgbClr val="c0c0c0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pPr marL="0" lvl="0" indent="0" algn="r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‹#›</a:t>
            </a:fld>
            <a:endParaRPr xmlns:mc="http://schemas.openxmlformats.org/markup-compatibility/2006" xmlns:hp="http://schemas.haansoft.com/office/presentation/8.0" kumimoji="0" lang="ru-RU" altLang="en-US" sz="1400" b="0" i="0" mc:Ignorable="hp" hp:hslEmbossed="0">
              <a:solidFill>
                <a:schemeClr val="tx1"/>
              </a:solidFill>
              <a:effectLst>
                <a:outerShdw blurRad="38100" dist="38100" dir="2700000" algn="tl" rotWithShape="0">
                  <a:srgbClr val="c0c0c0">
                    <a:alpha val="100000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>
                <a:solidFill>
                  <a:prstClr val="black">
                    <a:tint val="75000"/>
                  </a:prstClr>
                </a:solidFill>
              </a:rPr>
              <a:t/>
            </a: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Сравнение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>
                <a:solidFill>
                  <a:prstClr val="black">
                    <a:tint val="75000"/>
                  </a:prstClr>
                </a:solidFill>
              </a:rPr>
              <a:t/>
            </a: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Объект с подписью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>
                <a:solidFill>
                  <a:prstClr val="black">
                    <a:tint val="75000"/>
                  </a:prstClr>
                </a:solidFill>
              </a:rPr>
              <a:t/>
            </a: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>
                <a:solidFill>
                  <a:prstClr val="black">
                    <a:tint val="75000"/>
                  </a:prstClr>
                </a:solidFill>
              </a:rPr>
              <a:t/>
            </a: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лица">
    <p:bg>
      <p:bgPr shadeToTitle="0">
        <a:blipFill dpi="0" rotWithShape="0">
          <a:blip r:embed="rId14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 idx="0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altLang="en-US">
                <a:solidFill>
                  <a:prstClr val="black">
                    <a:tint val="75000"/>
                  </a:prstClr>
                </a:solidFill>
              </a:rPr>
              <a:t/>
            </a: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image" Target="../media/image5.png"  /></Relationships>
</file>

<file path=ppt/slides/_rels/slide2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/Relationships>
</file>

<file path=ppt/slides/_rels/slide2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2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/Relationships>
</file>

<file path=ppt/slides/_rels/slide2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Relationship Id="rId2" Type="http://schemas.openxmlformats.org/officeDocument/2006/relationships/slide" Target="slide1.xml"  /></Relationships>
</file>

<file path=ppt/slides/_rels/slide2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Relationship Id="rId2" Type="http://schemas.openxmlformats.org/officeDocument/2006/relationships/slide" Target="slide1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/Relationships>
</file>

<file path=ppt/slides/_rels/slide3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Relationship Id="rId2" Type="http://schemas.openxmlformats.org/officeDocument/2006/relationships/slide" Target="slide1.xml"  /></Relationships>
</file>

<file path=ppt/slides/_rels/slide3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Relationship Id="rId2" Type="http://schemas.openxmlformats.org/officeDocument/2006/relationships/slide" Target="slide1.xml"  /></Relationships>
</file>

<file path=ppt/slides/_rels/slide3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/Relationships>
</file>

<file path=ppt/slides/_rels/slide3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/Relationships>
</file>

<file path=ppt/slides/_rels/slide3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/Relationships>
</file>

<file path=ppt/slides/_rels/slide3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/Relationships>
</file>

<file path=ppt/slides/_rels/slide3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/Relationships>
</file>

<file path=ppt/slides/_rels/slide3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/Relationships>
</file>

<file path=ppt/slides/_rels/slide3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/Relationships>
</file>

<file path=ppt/slides/_rels/slide3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Relationship Id="rId2" Type="http://schemas.openxmlformats.org/officeDocument/2006/relationships/image" Target="../media/image2.jpeg"  /><Relationship Id="rId3" Type="http://schemas.openxmlformats.org/officeDocument/2006/relationships/image" Target="../media/image3.jpeg"  /></Relationships>
</file>

<file path=ppt/slides/_rels/slide4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4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4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4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4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2.xml"  /><Relationship Id="rId2" Type="http://schemas.openxmlformats.org/officeDocument/2006/relationships/image" Target="../media/image4.jpeg"  /></Relationships>
</file>

<file path=ppt/slides/_rels/slide5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6.jpeg"  /><Relationship Id="rId3" Type="http://schemas.openxmlformats.org/officeDocument/2006/relationships/image" Target="../media/image7.jpeg"  /></Relationships>
</file>

<file path=ppt/slides/_rels/slide5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04864"/>
            <a:ext cx="8136904" cy="15556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xmlns:mc="http://schemas.openxmlformats.org/markup-compatibility/2006" xmlns:hp="http://schemas.haansoft.com/office/presentation/8.0" lang="ru-RU" sz="4800" b="1" cap="none" spc="0" mc:Ignorable="hp" hp:hslEmbossed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Психолого-педагогическое сопровождение  детей с ОВЗ</a:t>
            </a:r>
            <a:endParaRPr xmlns:mc="http://schemas.openxmlformats.org/markup-compatibility/2006" xmlns:hp="http://schemas.haansoft.com/office/presentation/8.0" lang="ru-RU" sz="4800" b="1" cap="none" spc="0" mc:Ignorable="hp" hp:hslEmbossed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"/>
          <p:cNvSpPr txBox="1"/>
          <p:nvPr/>
        </p:nvSpPr>
        <p:spPr>
          <a:xfrm>
            <a:off x="3143672" y="4581128"/>
            <a:ext cx="5328592" cy="1008142"/>
          </a:xfrm>
          <a:prstGeom prst="rect">
            <a:avLst/>
          </a:prstGeom>
        </p:spPr>
        <p:txBody>
          <a:bodyPr wrap="square">
            <a:spAutoFit/>
          </a:bodyPr>
          <a:p>
            <a:pPr algn="r">
              <a:defRPr/>
            </a:pPr>
            <a:r>
              <a:rPr lang="ru-RU" altLang="en-US"/>
              <a:t>П</a:t>
            </a:r>
            <a:r>
              <a:rPr lang="ru-RU" altLang="en-US" sz="2000"/>
              <a:t>едагог</a:t>
            </a:r>
            <a:r>
              <a:rPr lang="en-US" altLang="ru-RU" sz="2000"/>
              <a:t>-</a:t>
            </a:r>
            <a:r>
              <a:rPr lang="ru-RU" altLang="en-US" sz="2000"/>
              <a:t>психолог МБОУ г</a:t>
            </a:r>
            <a:r>
              <a:rPr lang="en-US" altLang="ru-RU" sz="2000"/>
              <a:t>.</a:t>
            </a:r>
            <a:r>
              <a:rPr lang="ru-RU" altLang="en-US" sz="2000"/>
              <a:t>Иркутска СОШ №</a:t>
            </a:r>
            <a:r>
              <a:rPr lang="en-US" altLang="ru-RU" sz="2000"/>
              <a:t>80</a:t>
            </a:r>
            <a:endParaRPr lang="en-US" altLang="ru-RU" sz="2000"/>
          </a:p>
          <a:p>
            <a:pPr algn="r">
              <a:defRPr/>
            </a:pPr>
            <a:r>
              <a:rPr lang="ru-RU" altLang="en-US" sz="2000"/>
              <a:t>Ивкина Анастасия Владимировна</a:t>
            </a:r>
            <a:endParaRPr lang="ru-RU" altLang="en-US" sz="2000"/>
          </a:p>
          <a:p>
            <a:pPr algn="r">
              <a:defRPr/>
            </a:pPr>
            <a:r>
              <a:rPr lang="en-US" altLang="ru-RU" sz="2000"/>
              <a:t>19.02.2021</a:t>
            </a:r>
            <a:r>
              <a:rPr lang="ru-RU" altLang="en-US" sz="2000"/>
              <a:t> года</a:t>
            </a:r>
            <a:endParaRPr lang="ru-RU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348464" cy="136207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или Инклюзия?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0"/>
          </p:nvPr>
        </p:nvSpPr>
        <p:spPr>
          <a:xfrm>
            <a:off x="827584" y="0"/>
            <a:ext cx="7772400" cy="938535"/>
          </a:xfrm>
        </p:spPr>
        <p:txBody>
          <a:bodyPr/>
          <a:lstStyle/>
          <a:p>
            <a:pPr lvl="0">
              <a:defRPr/>
            </a:pPr>
            <a:r>
              <a:rPr lang="ru-RU"/>
              <a:t>Понятие «</a:t>
            </a:r>
            <a:r>
              <a:rPr lang="ru-RU" b="1"/>
              <a:t>сопровождение</a:t>
            </a:r>
            <a:r>
              <a:rPr lang="ru-RU"/>
              <a:t>» 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0" y="1656184"/>
            <a:ext cx="9144000" cy="5013176"/>
          </a:xfrm>
        </p:spPr>
        <p:txBody>
          <a:bodyPr/>
          <a:lstStyle/>
          <a:p>
            <a:pPr lvl="0">
              <a:defRPr/>
            </a:pPr>
            <a:r>
              <a:rPr lang="ru-RU" sz="1800"/>
              <a:t> </a:t>
            </a:r>
            <a:r>
              <a:rPr lang="ru-RU" sz="1800">
                <a:solidFill>
                  <a:schemeClr val="tx1"/>
                </a:solidFill>
              </a:rPr>
              <a:t>1) как особая форма деятельности преподавателя, направленная на взаимодействие по оказанию помощи сопровождаемому в процессе его личностного роста, выбор способов поведения, принятия решений (Н. С. Пряжников, С. Н. Чистякова); </a:t>
            </a:r>
            <a:endParaRPr lang="ru-RU" sz="180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ru-RU" sz="1800">
                <a:solidFill>
                  <a:schemeClr val="tx1"/>
                </a:solidFill>
              </a:rPr>
              <a:t>2) как целостный процесс изучения, формирования, развития и коррекции профессионального роста личности педагога (Э. Ф. Зеер); </a:t>
            </a:r>
            <a:endParaRPr lang="ru-RU" sz="180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ru-RU" sz="1800">
                <a:solidFill>
                  <a:schemeClr val="tx1"/>
                </a:solidFill>
              </a:rPr>
              <a:t>3) как взаимодействие сопровождающего и сопровождаемого, направленное на разрешение жизненных проблем сопровождаемого (Н. Л. Коновалова); </a:t>
            </a:r>
            <a:endParaRPr lang="ru-RU" sz="180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ru-RU" sz="1800">
                <a:solidFill>
                  <a:schemeClr val="tx1"/>
                </a:solidFill>
              </a:rPr>
              <a:t>4) как система профессиональной деятельности, обеспечивающая создание условий для успешной адаптации человека к условиям его жизнедеятельности (Г. Бардиер, М. Р. Битянова, И. Ромазан, Т. Чередникова); </a:t>
            </a:r>
            <a:endParaRPr lang="ru-RU" sz="180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ru-RU" sz="1800">
                <a:solidFill>
                  <a:schemeClr val="tx1"/>
                </a:solidFill>
              </a:rPr>
              <a:t>5) как системная интегративная «технология» социально-психологической помощи личности (Н. Осухова); </a:t>
            </a:r>
            <a:endParaRPr lang="ru-RU" sz="180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ru-RU" sz="1800">
                <a:solidFill>
                  <a:schemeClr val="tx1"/>
                </a:solidFill>
              </a:rPr>
              <a:t>6) как деятельность, обеспечивающая создание условий для принятия субъектом развития оптимального решения в различных ситуациях жизненного выбора (Е. И. Казакова, А. П. Тряпицына); </a:t>
            </a:r>
            <a:endParaRPr lang="ru-RU" sz="180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ru-RU" sz="1800">
                <a:solidFill>
                  <a:schemeClr val="tx1"/>
                </a:solidFill>
              </a:rPr>
              <a:t>7) комплексный метод, в основе которого лежит единство взаимодействия сопровождающего и сопровождаемого, направленное на разрешение жизненных проблем развития сопровождаемого (Л. М. Шипицына).</a:t>
            </a:r>
            <a:endParaRPr lang="ru-RU" sz="1800">
              <a:solidFill>
                <a:schemeClr val="tx1"/>
              </a:solidFill>
            </a:endParaRPr>
          </a:p>
          <a:p>
            <a:pPr lvl="0"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16832"/>
            <a:ext cx="9144000" cy="1143000"/>
          </a:xfrm>
        </p:spPr>
        <p:txBody>
          <a:bodyPr/>
          <a:lstStyle/>
          <a:p>
            <a:r>
              <a:rPr lang="ru-RU" sz="4000" i="1" dirty="0" smtClean="0"/>
              <a:t>Психолого-педагогическое сопровождение направлено на обеспечение согласованных процессов</a:t>
            </a:r>
            <a:r>
              <a:rPr lang="ru-RU" sz="4000" dirty="0" smtClean="0"/>
              <a:t>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429000"/>
            <a:ext cx="8363272" cy="2697163"/>
          </a:xfrm>
        </p:spPr>
        <p:txBody>
          <a:bodyPr/>
          <a:lstStyle/>
          <a:p>
            <a:r>
              <a:rPr lang="ru-RU" sz="2800" dirty="0" smtClean="0"/>
              <a:t> 1) сопровождение развития ребенка и сопровождение процесса его обучения, воспитания, коррекции имеющихся отклонений</a:t>
            </a:r>
          </a:p>
          <a:p>
            <a:r>
              <a:rPr lang="ru-RU" sz="2800" dirty="0" smtClean="0"/>
              <a:t>2) комплексная технология, особый путь поддержки ребенка, помощи ему в решении задач развития, обучения, воспитания, социализации.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467544" y="3933056"/>
            <a:ext cx="8229600" cy="1143000"/>
          </a:xfrm>
        </p:spPr>
        <p:txBody>
          <a:bodyPr/>
          <a:lstStyle/>
          <a:p>
            <a:pPr lvl="0">
              <a:defRPr/>
            </a:pPr>
            <a:r>
              <a:rPr lang="ru-RU" sz="3600" b="1"/>
              <a:t>Целью психолого-педагогического сопровождения</a:t>
            </a:r>
            <a:r>
              <a:rPr lang="ru-RU" sz="3600"/>
              <a:t> ребенка с ОВЗ, обучающегося в общеобразовательном учреждении является </a:t>
            </a:r>
            <a:r>
              <a:rPr lang="ru-RU" sz="3600" i="1"/>
              <a:t>обеспечение оптимального развития ребенка, успешная интеграция в социум. </a:t>
            </a:r>
            <a:br>
              <a:rPr lang="ru-RU" sz="3600"/>
            </a:br>
            <a:endParaRPr lang="ru-RU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сопровождения детей: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748464" cy="452596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• предупреждение возникновения проблем развития ребенка; </a:t>
            </a:r>
          </a:p>
          <a:p>
            <a:pPr>
              <a:buNone/>
            </a:pPr>
            <a:r>
              <a:rPr lang="ru-RU" sz="2400" b="1" dirty="0" smtClean="0"/>
              <a:t>• помощь (содействие) ребенку в решении актуальных задач развития, обучения, социализации: учебные трудности, проблемы с выбором образовательного и профессионального маршрута, нарушения эмоционально-волевой сферы, проблемы взаимоотношений со сверстниками, учителями, родителями; </a:t>
            </a:r>
          </a:p>
          <a:p>
            <a:pPr>
              <a:buNone/>
            </a:pPr>
            <a:r>
              <a:rPr lang="ru-RU" sz="2400" b="1" dirty="0" smtClean="0"/>
              <a:t>• психологическое обеспечение образовательных программ; </a:t>
            </a:r>
          </a:p>
          <a:p>
            <a:pPr>
              <a:buNone/>
            </a:pPr>
            <a:r>
              <a:rPr lang="ru-RU" sz="2400" b="1" dirty="0" smtClean="0"/>
              <a:t>• развитие психолого-педагогической компетентности (психологической культуры) учащихся, родителей, педагогов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dirty="0" smtClean="0"/>
              <a:t>Служба сопровождения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276872"/>
            <a:ext cx="7488832" cy="347322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это объединение специалистов разного профиля, осуществляющих процесс сопровождения. Команда объединяет учителей, учителей-дефектологов, психологов, социальных педагогов, представителей родительского актива.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rgbClr val="FF3399"/>
                </a:solidFill>
              </a:rPr>
              <a:t>Задачи  психолого-педагогического сопровождения на разных ступенях образования различны</a:t>
            </a:r>
            <a:r>
              <a:rPr lang="ru-RU" sz="4000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3140968"/>
            <a:ext cx="8229600" cy="3201219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b="1" dirty="0" smtClean="0">
                <a:solidFill>
                  <a:srgbClr val="FF2DFF"/>
                </a:solidFill>
              </a:rPr>
              <a:t>Дошкольное образование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- ранняя диагностика 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коррекция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нарушений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развитии, обеспечение готовности к школе.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sz="2000" b="1" dirty="0" smtClean="0">
                <a:solidFill>
                  <a:srgbClr val="FF2DFF"/>
                </a:solidFill>
              </a:rPr>
              <a:t>Начальная  </a:t>
            </a:r>
            <a:r>
              <a:rPr lang="ru-RU" sz="2000" b="1" dirty="0" smtClean="0">
                <a:solidFill>
                  <a:srgbClr val="FF2DFF"/>
                </a:solidFill>
              </a:rPr>
              <a:t>школа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-  определение  готовности  к обучению в школе, обеспечение адаптации к школе, повышение заинтересованности школьников в  учебной  деятельности, развитие познавательной и учебной мотивации, развитие самостоятельности и самоорганизации, поддержка в формировании желания и "умения учиться", развитие творческих способностей.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FE04B-26EA-467B-A660-7C22B0FBF022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140496"/>
            <a:ext cx="8229600" cy="4717504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b="1" dirty="0" smtClean="0"/>
              <a:t>    </a:t>
            </a:r>
            <a:r>
              <a:rPr lang="ru-RU" sz="2400" b="1" dirty="0" smtClean="0">
                <a:solidFill>
                  <a:srgbClr val="FF3399"/>
                </a:solidFill>
              </a:rPr>
              <a:t>Основная   школа</a:t>
            </a:r>
            <a:r>
              <a:rPr lang="ru-RU" sz="2000" b="1" dirty="0" smtClean="0"/>
              <a:t>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-  сопровождение  перехода  в  основную  школу, адаптации  к  новым  условиям  обучения,  поддержка  в  решении  задач личностного  и  ценностно-смыслового  самоопределения  и саморазвития, помощь   в   решении   личностных   проблем  и  проблем  социализации, формирование   жизненных  навыков,  профилактика  неврозов,  помощь  в построении  конструктивных  отношений  с  родителями  и  сверстниками, профилактика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девиантного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поведения,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наркозависимости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b="1" dirty="0" smtClean="0"/>
              <a:t>    </a:t>
            </a:r>
            <a:r>
              <a:rPr lang="ru-RU" sz="2400" b="1" dirty="0" smtClean="0">
                <a:solidFill>
                  <a:srgbClr val="FF3399"/>
                </a:solidFill>
              </a:rPr>
              <a:t>Старшая школа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- помощь в профильной ориентации и профессиональном самоопределении,   поддержка   в   решении   экзистенциальных  проблем(самопознание,  поиск  смысла  жизни, достижение личной идентичности),развитие  временной перспективы, способности к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целеполаганию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, развитие психосоциальной  компетентности,  профилактика 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девиантного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поведения,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наркозависимости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8A61A-43A7-46B3-9AB4-D776EDE24B4F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E4D3C-A690-4B1C-9AB7-C50624A9E6FF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5288" y="3500438"/>
            <a:ext cx="40386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20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Сведения социального характера</a:t>
            </a:r>
            <a:r>
              <a:rPr lang="ru-RU" sz="2000" dirty="0">
                <a:solidFill>
                  <a:srgbClr val="FF3399"/>
                </a:solidFill>
              </a:rPr>
              <a:t>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2000" b="1" dirty="0">
                <a:solidFill>
                  <a:srgbClr val="FF3399"/>
                </a:solidFill>
              </a:rPr>
              <a:t>Медицинские данные</a:t>
            </a:r>
            <a:endParaRPr lang="ru-RU" sz="20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20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191000" y="3124200"/>
            <a:ext cx="47244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Особенности психических    процессов;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Особенности речевой деятельности;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Особенности моторики (координация, мелкая моторика и др.);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Сформированность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представлений (объем, адекватность, временные и пространственные представления);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Характеристика общения;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Эмоции;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Самооценка;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Роль обучающегося       </a:t>
            </a:r>
          </a:p>
        </p:txBody>
      </p:sp>
      <p:graphicFrame>
        <p:nvGraphicFramePr>
          <p:cNvPr id="186382" name="Group 14"/>
          <p:cNvGraphicFramePr>
            <a:graphicFrameLocks noGrp="1"/>
          </p:cNvGraphicFramePr>
          <p:nvPr/>
        </p:nvGraphicFramePr>
        <p:xfrm>
          <a:off x="0" y="836712"/>
          <a:ext cx="2808312" cy="1469136"/>
        </p:xfrm>
        <a:graphic>
          <a:graphicData uri="http://schemas.openxmlformats.org/drawingml/2006/table">
            <a:tbl>
              <a:tblPr/>
              <a:tblGrid>
                <a:gridCol w="2808312"/>
              </a:tblGrid>
              <a:tr h="677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Сопровождение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388" name="Group 20"/>
          <p:cNvGraphicFramePr>
            <a:graphicFrameLocks noGrp="1"/>
          </p:cNvGraphicFramePr>
          <p:nvPr/>
        </p:nvGraphicFramePr>
        <p:xfrm>
          <a:off x="2483768" y="1052736"/>
          <a:ext cx="3429000" cy="2590800"/>
        </p:xfrm>
        <a:graphic>
          <a:graphicData uri="http://schemas.openxmlformats.org/drawingml/2006/table">
            <a:tbl>
              <a:tblPr/>
              <a:tblGrid>
                <a:gridCol w="3429000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Диагностический минимум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00" name="Oval 32"/>
          <p:cNvSpPr>
            <a:spLocks noChangeArrowheads="1"/>
          </p:cNvSpPr>
          <p:nvPr/>
        </p:nvSpPr>
        <p:spPr bwMode="auto">
          <a:xfrm>
            <a:off x="7010400" y="1340768"/>
            <a:ext cx="21336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01016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Стратегия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1016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сопровождения</a:t>
            </a:r>
          </a:p>
        </p:txBody>
      </p:sp>
      <p:sp>
        <p:nvSpPr>
          <p:cNvPr id="35850" name="Line 33"/>
          <p:cNvSpPr>
            <a:spLocks noChangeShapeType="1"/>
          </p:cNvSpPr>
          <p:nvPr/>
        </p:nvSpPr>
        <p:spPr bwMode="auto">
          <a:xfrm>
            <a:off x="6156176" y="2204864"/>
            <a:ext cx="574675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1" name="Line 34"/>
          <p:cNvSpPr>
            <a:spLocks noChangeShapeType="1"/>
          </p:cNvSpPr>
          <p:nvPr/>
        </p:nvSpPr>
        <p:spPr bwMode="auto">
          <a:xfrm>
            <a:off x="2051720" y="2420888"/>
            <a:ext cx="6477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2" name="Line 35"/>
          <p:cNvSpPr>
            <a:spLocks noChangeShapeType="1"/>
          </p:cNvSpPr>
          <p:nvPr/>
        </p:nvSpPr>
        <p:spPr bwMode="auto">
          <a:xfrm>
            <a:off x="1371600" y="2286000"/>
            <a:ext cx="431800" cy="10795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3" name="Line 36"/>
          <p:cNvSpPr>
            <a:spLocks noChangeShapeType="1"/>
          </p:cNvSpPr>
          <p:nvPr/>
        </p:nvSpPr>
        <p:spPr bwMode="auto">
          <a:xfrm>
            <a:off x="5105400" y="2057400"/>
            <a:ext cx="431800" cy="8636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060848"/>
            <a:ext cx="8892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специальным образовательным условиям следует отнести: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педагогов, обучение педагогов, их подготовка к работе с детьми c ОВЗ;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методическую составляющую; 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образовательной программе, то есть возникновение определённого раздела в основной образовательной программе, который ФГОС определяет как «коррекционная работа/инклюзивное образование».</a:t>
            </a:r>
          </a:p>
        </p:txBody>
      </p:sp>
    </p:spTree>
    <p:extLst>
      <p:ext uri="{BB962C8B-B14F-4D97-AF65-F5344CB8AC3E}">
        <p14:creationId xmlns:p14="http://schemas.microsoft.com/office/powerpoint/2010/main" xmlns="" val="1459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276872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— он закрыт от глаз чужих.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— допускает лишь своих.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интересен и пуглив.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безобразен и красив.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Неуклюж, порою странен, добродушен и открыт.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иногда он нас страшит.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он агрессивен? Почему не говорит?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— он закрыт от глаз чужих.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— допускает лишь своих!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2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05064"/>
            <a:ext cx="9144000" cy="1143000"/>
          </a:xfrm>
        </p:spPr>
        <p:txBody>
          <a:bodyPr/>
          <a:lstStyle/>
          <a:p>
            <a:r>
              <a:rPr lang="ru-RU" sz="2800" b="1" dirty="0" smtClean="0"/>
              <a:t>При работе с детьми ОВЗ </a:t>
            </a:r>
            <a:br>
              <a:rPr lang="ru-RU" sz="2800" b="1" dirty="0" smtClean="0"/>
            </a:br>
            <a:r>
              <a:rPr lang="ru-RU" sz="2800" dirty="0" smtClean="0"/>
              <a:t>Педагог-психолог выявляет особенности их интеллектуального развития, личностных и поведенческих реакций, проводит групповые и индивидуальные занятия, направленные на нормализацию эмоционально-волевой сферы, формирование продуктивных способов мыслительной деятельности, а также на профилактику возможных отклонений межличностных отношений; оказывает методическую помощь учителям; развивает психолого-педагогическую компетентность педагогов и родителей.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Организационная модель комплексного психолого-педагогического сопровождения детей с ОВЗ в общеобразовательной школе.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b="16235"/>
          <a:stretch>
            <a:fillRect/>
          </a:stretch>
        </p:blipFill>
        <p:spPr bwMode="auto">
          <a:xfrm>
            <a:off x="539552" y="1772816"/>
            <a:ext cx="8208912" cy="50851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"/>
          <p:cNvGrpSpPr/>
          <p:nvPr/>
        </p:nvGrpSpPr>
        <p:grpSpPr>
          <a:xfrm rot="0">
            <a:off x="1" y="1844823"/>
            <a:ext cx="9036495" cy="4824536"/>
            <a:chOff x="323797" y="125366"/>
            <a:chExt cx="8710604" cy="6542483"/>
          </a:xfrm>
        </p:grpSpPr>
        <p:sp>
          <p:nvSpPr>
            <p:cNvPr id="11267" name=""/>
            <p:cNvSpPr txBox="1"/>
            <p:nvPr/>
          </p:nvSpPr>
          <p:spPr>
            <a:xfrm>
              <a:off x="323797" y="125366"/>
              <a:ext cx="8710604" cy="654248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cxnSp>
          <p:nvCxnSpPr>
            <p:cNvPr id="11268" name=""/>
            <p:cNvCxnSpPr/>
            <p:nvPr/>
          </p:nvCxnSpPr>
          <p:spPr>
            <a:xfrm>
              <a:off x="1087213" y="1857048"/>
              <a:ext cx="147637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grpSp>
          <p:nvGrpSpPr>
            <p:cNvPr id="11269" name="Group 1"/>
            <p:cNvGrpSpPr/>
            <p:nvPr/>
          </p:nvGrpSpPr>
          <p:grpSpPr>
            <a:xfrm rot="0">
              <a:off x="6101243" y="407915"/>
              <a:ext cx="2542710" cy="4726683"/>
              <a:chOff x="6101245" y="407915"/>
              <a:chExt cx="2542710" cy="4726683"/>
            </a:xfrm>
          </p:grpSpPr>
          <p:grpSp>
            <p:nvGrpSpPr>
              <p:cNvPr id="11395" name="Group 1"/>
              <p:cNvGrpSpPr/>
              <p:nvPr/>
            </p:nvGrpSpPr>
            <p:grpSpPr>
              <a:xfrm rot="0">
                <a:off x="7205929" y="582511"/>
                <a:ext cx="220647" cy="103150"/>
                <a:chOff x="7205930" y="582511"/>
                <a:chExt cx="220647" cy="103150"/>
              </a:xfrm>
            </p:grpSpPr>
            <p:cxnSp>
              <p:nvCxnSpPr>
                <p:cNvPr id="11480" name=""/>
                <p:cNvCxnSpPr/>
                <p:nvPr/>
              </p:nvCxnSpPr>
              <p:spPr>
                <a:xfrm>
                  <a:off x="7205930" y="628561"/>
                  <a:ext cx="146018" cy="0"/>
                </a:xfrm>
                <a:prstGeom prst="line">
                  <a:avLst/>
                </a:prstGeom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</p:cxnSp>
            <p:sp>
              <p:nvSpPr>
                <p:cNvPr id="11481" name=""/>
                <p:cNvSpPr/>
                <p:nvPr/>
              </p:nvSpPr>
              <p:spPr>
                <a:xfrm>
                  <a:off x="7332916" y="582511"/>
                  <a:ext cx="93661" cy="103150"/>
                </a:xfrm>
                <a:custGeom>
                  <a:avLst/>
                  <a:gdLst>
                    <a:gd name="T0" fmla="*/ 0 w 99"/>
                    <a:gd name="T1" fmla="*/ 109 h 109"/>
                    <a:gd name="T2" fmla="*/ 0 60000 65536"/>
                    <a:gd name="T3" fmla="*/ 99 w 99"/>
                    <a:gd name="T4" fmla="*/ 49 h 109"/>
                    <a:gd name="T5" fmla="*/ 0 60000 65536"/>
                    <a:gd name="T6" fmla="*/ 0 w 99"/>
                    <a:gd name="T7" fmla="*/ 0 h 109"/>
                    <a:gd name="T8" fmla="*/ 0 60000 65536"/>
                    <a:gd name="T9" fmla="*/ 0 w 99"/>
                    <a:gd name="T10" fmla="*/ 109 h 109"/>
                    <a:gd name="T11" fmla="*/ 0 60000 65536"/>
                    <a:gd name="T12" fmla="*/ 0 w 99"/>
                    <a:gd name="T13" fmla="*/ 0 h 109"/>
                    <a:gd name="T14" fmla="*/ 99 w 99"/>
                    <a:gd name="T15" fmla="*/ 109 h 109"/>
                  </a:gdLst>
                  <a:cxnLst>
                    <a:cxn ang="T2">
                      <a:pos x="T0" y="T1"/>
                    </a:cxn>
                    <a:cxn ang="T5">
                      <a:pos x="T3" y="T4"/>
                    </a:cxn>
                    <a:cxn ang="T8">
                      <a:pos x="T6" y="T7"/>
                    </a:cxn>
                    <a:cxn ang="T11">
                      <a:pos x="T9" y="T10"/>
                    </a:cxn>
                  </a:cxnLst>
                  <a:rect l="T12" t="T13" r="T14" b="T15"/>
                  <a:pathLst>
                    <a:path w="99" h="109">
                      <a:moveTo>
                        <a:pt x="0" y="109"/>
                      </a:moveTo>
                      <a:lnTo>
                        <a:pt x="99" y="49"/>
                      </a:lnTo>
                      <a:lnTo>
                        <a:pt x="0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lvl="0" algn="l">
                    <a:buNone/>
                    <a:defRPr/>
                  </a:pPr>
                  <a:endParaRPr lang="ru-RU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396" name="Group 1"/>
              <p:cNvGrpSpPr/>
              <p:nvPr/>
            </p:nvGrpSpPr>
            <p:grpSpPr>
              <a:xfrm rot="0">
                <a:off x="7205929" y="925343"/>
                <a:ext cx="220647" cy="101587"/>
                <a:chOff x="7205930" y="925342"/>
                <a:chExt cx="220647" cy="101587"/>
              </a:xfrm>
            </p:grpSpPr>
            <p:cxnSp>
              <p:nvCxnSpPr>
                <p:cNvPr id="11478" name=""/>
                <p:cNvCxnSpPr/>
                <p:nvPr/>
              </p:nvCxnSpPr>
              <p:spPr>
                <a:xfrm>
                  <a:off x="7205930" y="961847"/>
                  <a:ext cx="146018" cy="9544"/>
                </a:xfrm>
                <a:prstGeom prst="line">
                  <a:avLst/>
                </a:prstGeom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</p:cxnSp>
            <p:sp>
              <p:nvSpPr>
                <p:cNvPr id="11479" name=""/>
                <p:cNvSpPr/>
                <p:nvPr/>
              </p:nvSpPr>
              <p:spPr>
                <a:xfrm>
                  <a:off x="7332916" y="925342"/>
                  <a:ext cx="93661" cy="101587"/>
                </a:xfrm>
                <a:custGeom>
                  <a:avLst/>
                  <a:gdLst>
                    <a:gd name="T0" fmla="*/ 0 w 99"/>
                    <a:gd name="T1" fmla="*/ 109 h 109"/>
                    <a:gd name="T2" fmla="*/ 0 60000 65536"/>
                    <a:gd name="T3" fmla="*/ 99 w 99"/>
                    <a:gd name="T4" fmla="*/ 50 h 109"/>
                    <a:gd name="T5" fmla="*/ 0 60000 65536"/>
                    <a:gd name="T6" fmla="*/ 0 w 99"/>
                    <a:gd name="T7" fmla="*/ 0 h 109"/>
                    <a:gd name="T8" fmla="*/ 0 60000 65536"/>
                    <a:gd name="T9" fmla="*/ 0 w 99"/>
                    <a:gd name="T10" fmla="*/ 109 h 109"/>
                    <a:gd name="T11" fmla="*/ 0 60000 65536"/>
                    <a:gd name="T12" fmla="*/ 0 w 99"/>
                    <a:gd name="T13" fmla="*/ 0 h 109"/>
                    <a:gd name="T14" fmla="*/ 99 w 99"/>
                    <a:gd name="T15" fmla="*/ 109 h 109"/>
                  </a:gdLst>
                  <a:cxnLst>
                    <a:cxn ang="T2">
                      <a:pos x="T0" y="T1"/>
                    </a:cxn>
                    <a:cxn ang="T5">
                      <a:pos x="T3" y="T4"/>
                    </a:cxn>
                    <a:cxn ang="T8">
                      <a:pos x="T6" y="T7"/>
                    </a:cxn>
                    <a:cxn ang="T11">
                      <a:pos x="T9" y="T10"/>
                    </a:cxn>
                  </a:cxnLst>
                  <a:rect l="T12" t="T13" r="T14" b="T15"/>
                  <a:pathLst>
                    <a:path w="99" h="109">
                      <a:moveTo>
                        <a:pt x="0" y="109"/>
                      </a:moveTo>
                      <a:lnTo>
                        <a:pt x="99" y="50"/>
                      </a:lnTo>
                      <a:lnTo>
                        <a:pt x="0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lvl="0" algn="l">
                    <a:buNone/>
                    <a:defRPr/>
                  </a:pPr>
                  <a:endParaRPr lang="ru-RU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397" name="Group 1"/>
              <p:cNvGrpSpPr/>
              <p:nvPr/>
            </p:nvGrpSpPr>
            <p:grpSpPr>
              <a:xfrm rot="0">
                <a:off x="7205929" y="1371325"/>
                <a:ext cx="220647" cy="101587"/>
                <a:chOff x="7205930" y="1371324"/>
                <a:chExt cx="220647" cy="101587"/>
              </a:xfrm>
            </p:grpSpPr>
            <p:cxnSp>
              <p:nvCxnSpPr>
                <p:cNvPr id="11476" name=""/>
                <p:cNvCxnSpPr/>
                <p:nvPr/>
              </p:nvCxnSpPr>
              <p:spPr>
                <a:xfrm>
                  <a:off x="7205930" y="1415811"/>
                  <a:ext cx="146018" cy="0"/>
                </a:xfrm>
                <a:prstGeom prst="line">
                  <a:avLst/>
                </a:prstGeom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</p:cxnSp>
            <p:sp>
              <p:nvSpPr>
                <p:cNvPr id="11477" name=""/>
                <p:cNvSpPr/>
                <p:nvPr/>
              </p:nvSpPr>
              <p:spPr>
                <a:xfrm>
                  <a:off x="7332916" y="1371324"/>
                  <a:ext cx="93661" cy="101587"/>
                </a:xfrm>
                <a:custGeom>
                  <a:avLst/>
                  <a:gdLst>
                    <a:gd name="T0" fmla="*/ 0 w 99"/>
                    <a:gd name="T1" fmla="*/ 109 h 109"/>
                    <a:gd name="T2" fmla="*/ 0 60000 65536"/>
                    <a:gd name="T3" fmla="*/ 99 w 99"/>
                    <a:gd name="T4" fmla="*/ 49 h 109"/>
                    <a:gd name="T5" fmla="*/ 0 60000 65536"/>
                    <a:gd name="T6" fmla="*/ 0 w 99"/>
                    <a:gd name="T7" fmla="*/ 0 h 109"/>
                    <a:gd name="T8" fmla="*/ 0 60000 65536"/>
                    <a:gd name="T9" fmla="*/ 0 w 99"/>
                    <a:gd name="T10" fmla="*/ 109 h 109"/>
                    <a:gd name="T11" fmla="*/ 0 60000 65536"/>
                    <a:gd name="T12" fmla="*/ 0 w 99"/>
                    <a:gd name="T13" fmla="*/ 0 h 109"/>
                    <a:gd name="T14" fmla="*/ 99 w 99"/>
                    <a:gd name="T15" fmla="*/ 109 h 109"/>
                  </a:gdLst>
                  <a:cxnLst>
                    <a:cxn ang="T2">
                      <a:pos x="T0" y="T1"/>
                    </a:cxn>
                    <a:cxn ang="T5">
                      <a:pos x="T3" y="T4"/>
                    </a:cxn>
                    <a:cxn ang="T8">
                      <a:pos x="T6" y="T7"/>
                    </a:cxn>
                    <a:cxn ang="T11">
                      <a:pos x="T9" y="T10"/>
                    </a:cxn>
                  </a:cxnLst>
                  <a:rect l="T12" t="T13" r="T14" b="T15"/>
                  <a:pathLst>
                    <a:path w="99" h="109">
                      <a:moveTo>
                        <a:pt x="0" y="109"/>
                      </a:moveTo>
                      <a:lnTo>
                        <a:pt x="99" y="49"/>
                      </a:lnTo>
                      <a:lnTo>
                        <a:pt x="0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lvl="0" algn="l">
                    <a:buNone/>
                    <a:defRPr/>
                  </a:pPr>
                  <a:endParaRPr lang="ru-RU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398" name="Group 1"/>
              <p:cNvGrpSpPr/>
              <p:nvPr/>
            </p:nvGrpSpPr>
            <p:grpSpPr>
              <a:xfrm rot="0">
                <a:off x="7205929" y="1815744"/>
                <a:ext cx="220647" cy="101587"/>
                <a:chOff x="7205930" y="1815744"/>
                <a:chExt cx="220647" cy="101587"/>
              </a:xfrm>
            </p:grpSpPr>
            <p:cxnSp>
              <p:nvCxnSpPr>
                <p:cNvPr id="11474" name=""/>
                <p:cNvCxnSpPr/>
                <p:nvPr/>
              </p:nvCxnSpPr>
              <p:spPr>
                <a:xfrm>
                  <a:off x="7205930" y="1861793"/>
                  <a:ext cx="146018" cy="0"/>
                </a:xfrm>
                <a:prstGeom prst="line">
                  <a:avLst/>
                </a:prstGeom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</p:cxnSp>
            <p:sp>
              <p:nvSpPr>
                <p:cNvPr id="11475" name=""/>
                <p:cNvSpPr/>
                <p:nvPr/>
              </p:nvSpPr>
              <p:spPr>
                <a:xfrm>
                  <a:off x="7332916" y="1815744"/>
                  <a:ext cx="93661" cy="101587"/>
                </a:xfrm>
                <a:custGeom>
                  <a:avLst/>
                  <a:gdLst>
                    <a:gd name="T0" fmla="*/ 0 w 99"/>
                    <a:gd name="T1" fmla="*/ 109 h 109"/>
                    <a:gd name="T2" fmla="*/ 0 60000 65536"/>
                    <a:gd name="T3" fmla="*/ 99 w 99"/>
                    <a:gd name="T4" fmla="*/ 50 h 109"/>
                    <a:gd name="T5" fmla="*/ 0 60000 65536"/>
                    <a:gd name="T6" fmla="*/ 0 w 99"/>
                    <a:gd name="T7" fmla="*/ 0 h 109"/>
                    <a:gd name="T8" fmla="*/ 0 60000 65536"/>
                    <a:gd name="T9" fmla="*/ 0 w 99"/>
                    <a:gd name="T10" fmla="*/ 109 h 109"/>
                    <a:gd name="T11" fmla="*/ 0 60000 65536"/>
                    <a:gd name="T12" fmla="*/ 0 w 99"/>
                    <a:gd name="T13" fmla="*/ 0 h 109"/>
                    <a:gd name="T14" fmla="*/ 99 w 99"/>
                    <a:gd name="T15" fmla="*/ 109 h 109"/>
                  </a:gdLst>
                  <a:cxnLst>
                    <a:cxn ang="T2">
                      <a:pos x="T0" y="T1"/>
                    </a:cxn>
                    <a:cxn ang="T5">
                      <a:pos x="T3" y="T4"/>
                    </a:cxn>
                    <a:cxn ang="T8">
                      <a:pos x="T6" y="T7"/>
                    </a:cxn>
                    <a:cxn ang="T11">
                      <a:pos x="T9" y="T10"/>
                    </a:cxn>
                  </a:cxnLst>
                  <a:rect l="T12" t="T13" r="T14" b="T15"/>
                  <a:pathLst>
                    <a:path w="99" h="109">
                      <a:moveTo>
                        <a:pt x="0" y="109"/>
                      </a:moveTo>
                      <a:lnTo>
                        <a:pt x="99" y="50"/>
                      </a:lnTo>
                      <a:lnTo>
                        <a:pt x="0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lvl="0" algn="l">
                    <a:buNone/>
                    <a:defRPr/>
                  </a:pPr>
                  <a:endParaRPr lang="ru-RU" alt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1399" name=""/>
              <p:cNvCxnSpPr/>
              <p:nvPr/>
            </p:nvCxnSpPr>
            <p:spPr>
              <a:xfrm>
                <a:off x="6101245" y="739638"/>
                <a:ext cx="0" cy="1233288"/>
              </a:xfrm>
              <a:prstGeom prst="line">
                <a:avLst/>
              </a:prstGeom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</p:cxnSp>
          <p:cxnSp>
            <p:nvCxnSpPr>
              <p:cNvPr id="11400" name=""/>
              <p:cNvCxnSpPr/>
              <p:nvPr/>
            </p:nvCxnSpPr>
            <p:spPr>
              <a:xfrm>
                <a:off x="6101245" y="739638"/>
                <a:ext cx="109513" cy="0"/>
              </a:xfrm>
              <a:prstGeom prst="line">
                <a:avLst/>
              </a:prstGeom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</p:cxnSp>
          <p:cxnSp>
            <p:nvCxnSpPr>
              <p:cNvPr id="11401" name=""/>
              <p:cNvCxnSpPr/>
              <p:nvPr/>
            </p:nvCxnSpPr>
            <p:spPr>
              <a:xfrm>
                <a:off x="6101245" y="1417374"/>
                <a:ext cx="109513" cy="0"/>
              </a:xfrm>
              <a:prstGeom prst="line">
                <a:avLst/>
              </a:prstGeom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</p:cxnSp>
          <p:cxnSp>
            <p:nvCxnSpPr>
              <p:cNvPr id="11402" name=""/>
              <p:cNvCxnSpPr/>
              <p:nvPr/>
            </p:nvCxnSpPr>
            <p:spPr>
              <a:xfrm>
                <a:off x="6101245" y="1972926"/>
                <a:ext cx="109513" cy="0"/>
              </a:xfrm>
              <a:prstGeom prst="line">
                <a:avLst/>
              </a:prstGeom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</p:cxnSp>
          <p:grpSp>
            <p:nvGrpSpPr>
              <p:cNvPr id="11403" name="Group 1"/>
              <p:cNvGrpSpPr/>
              <p:nvPr/>
            </p:nvGrpSpPr>
            <p:grpSpPr>
              <a:xfrm rot="0">
                <a:off x="7205929" y="2380841"/>
                <a:ext cx="220647" cy="101531"/>
                <a:chOff x="7205930" y="2380840"/>
                <a:chExt cx="220647" cy="101532"/>
              </a:xfrm>
            </p:grpSpPr>
            <p:cxnSp>
              <p:nvCxnSpPr>
                <p:cNvPr id="11472" name=""/>
                <p:cNvCxnSpPr/>
                <p:nvPr/>
              </p:nvCxnSpPr>
              <p:spPr>
                <a:xfrm>
                  <a:off x="7205930" y="2426834"/>
                  <a:ext cx="146018" cy="0"/>
                </a:xfrm>
                <a:prstGeom prst="line">
                  <a:avLst/>
                </a:prstGeom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</p:cxnSp>
            <p:sp>
              <p:nvSpPr>
                <p:cNvPr id="11473" name=""/>
                <p:cNvSpPr/>
                <p:nvPr/>
              </p:nvSpPr>
              <p:spPr>
                <a:xfrm>
                  <a:off x="7332916" y="2380840"/>
                  <a:ext cx="93661" cy="101532"/>
                </a:xfrm>
                <a:custGeom>
                  <a:avLst/>
                  <a:gdLst>
                    <a:gd name="T0" fmla="*/ 0 w 99"/>
                    <a:gd name="T1" fmla="*/ 109 h 109"/>
                    <a:gd name="T2" fmla="*/ 0 60000 65536"/>
                    <a:gd name="T3" fmla="*/ 99 w 99"/>
                    <a:gd name="T4" fmla="*/ 50 h 109"/>
                    <a:gd name="T5" fmla="*/ 0 60000 65536"/>
                    <a:gd name="T6" fmla="*/ 0 w 99"/>
                    <a:gd name="T7" fmla="*/ 0 h 109"/>
                    <a:gd name="T8" fmla="*/ 0 60000 65536"/>
                    <a:gd name="T9" fmla="*/ 0 w 99"/>
                    <a:gd name="T10" fmla="*/ 109 h 109"/>
                    <a:gd name="T11" fmla="*/ 0 60000 65536"/>
                    <a:gd name="T12" fmla="*/ 0 w 99"/>
                    <a:gd name="T13" fmla="*/ 0 h 109"/>
                    <a:gd name="T14" fmla="*/ 99 w 99"/>
                    <a:gd name="T15" fmla="*/ 109 h 109"/>
                  </a:gdLst>
                  <a:cxnLst>
                    <a:cxn ang="T2">
                      <a:pos x="T0" y="T1"/>
                    </a:cxn>
                    <a:cxn ang="T5">
                      <a:pos x="T3" y="T4"/>
                    </a:cxn>
                    <a:cxn ang="T8">
                      <a:pos x="T6" y="T7"/>
                    </a:cxn>
                    <a:cxn ang="T11">
                      <a:pos x="T9" y="T10"/>
                    </a:cxn>
                  </a:cxnLst>
                  <a:rect l="T12" t="T13" r="T14" b="T15"/>
                  <a:pathLst>
                    <a:path w="99" h="109">
                      <a:moveTo>
                        <a:pt x="0" y="109"/>
                      </a:moveTo>
                      <a:lnTo>
                        <a:pt x="99" y="50"/>
                      </a:lnTo>
                      <a:lnTo>
                        <a:pt x="0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lvl="0" algn="l">
                    <a:buNone/>
                    <a:defRPr/>
                  </a:pPr>
                  <a:endParaRPr lang="ru-RU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404" name="Group 1"/>
              <p:cNvGrpSpPr/>
              <p:nvPr/>
            </p:nvGrpSpPr>
            <p:grpSpPr>
              <a:xfrm rot="0">
                <a:off x="7205929" y="2603050"/>
                <a:ext cx="220647" cy="103150"/>
                <a:chOff x="7205930" y="2603050"/>
                <a:chExt cx="220647" cy="103150"/>
              </a:xfrm>
            </p:grpSpPr>
            <p:cxnSp>
              <p:nvCxnSpPr>
                <p:cNvPr id="11470" name=""/>
                <p:cNvCxnSpPr/>
                <p:nvPr/>
              </p:nvCxnSpPr>
              <p:spPr>
                <a:xfrm>
                  <a:off x="7205930" y="2649043"/>
                  <a:ext cx="146018" cy="0"/>
                </a:xfrm>
                <a:prstGeom prst="line">
                  <a:avLst/>
                </a:prstGeom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</p:cxnSp>
            <p:sp>
              <p:nvSpPr>
                <p:cNvPr id="11471" name=""/>
                <p:cNvSpPr/>
                <p:nvPr/>
              </p:nvSpPr>
              <p:spPr>
                <a:xfrm>
                  <a:off x="7332916" y="2603050"/>
                  <a:ext cx="93661" cy="103150"/>
                </a:xfrm>
                <a:custGeom>
                  <a:avLst/>
                  <a:gdLst>
                    <a:gd name="T0" fmla="*/ 0 w 99"/>
                    <a:gd name="T1" fmla="*/ 109 h 109"/>
                    <a:gd name="T2" fmla="*/ 0 60000 65536"/>
                    <a:gd name="T3" fmla="*/ 99 w 99"/>
                    <a:gd name="T4" fmla="*/ 49 h 109"/>
                    <a:gd name="T5" fmla="*/ 0 60000 65536"/>
                    <a:gd name="T6" fmla="*/ 0 w 99"/>
                    <a:gd name="T7" fmla="*/ 0 h 109"/>
                    <a:gd name="T8" fmla="*/ 0 60000 65536"/>
                    <a:gd name="T9" fmla="*/ 0 w 99"/>
                    <a:gd name="T10" fmla="*/ 109 h 109"/>
                    <a:gd name="T11" fmla="*/ 0 60000 65536"/>
                    <a:gd name="T12" fmla="*/ 0 w 99"/>
                    <a:gd name="T13" fmla="*/ 0 h 109"/>
                    <a:gd name="T14" fmla="*/ 99 w 99"/>
                    <a:gd name="T15" fmla="*/ 109 h 109"/>
                  </a:gdLst>
                  <a:cxnLst>
                    <a:cxn ang="T2">
                      <a:pos x="T0" y="T1"/>
                    </a:cxn>
                    <a:cxn ang="T5">
                      <a:pos x="T3" y="T4"/>
                    </a:cxn>
                    <a:cxn ang="T8">
                      <a:pos x="T6" y="T7"/>
                    </a:cxn>
                    <a:cxn ang="T11">
                      <a:pos x="T9" y="T10"/>
                    </a:cxn>
                  </a:cxnLst>
                  <a:rect l="T12" t="T13" r="T14" b="T15"/>
                  <a:pathLst>
                    <a:path w="99" h="109">
                      <a:moveTo>
                        <a:pt x="0" y="109"/>
                      </a:moveTo>
                      <a:lnTo>
                        <a:pt x="99" y="49"/>
                      </a:lnTo>
                      <a:lnTo>
                        <a:pt x="0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lvl="0" algn="l">
                    <a:buNone/>
                    <a:defRPr/>
                  </a:pPr>
                  <a:endParaRPr lang="ru-RU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405" name="Group 1"/>
              <p:cNvGrpSpPr/>
              <p:nvPr/>
            </p:nvGrpSpPr>
            <p:grpSpPr>
              <a:xfrm rot="0">
                <a:off x="7205929" y="2936336"/>
                <a:ext cx="220647" cy="101588"/>
                <a:chOff x="7205930" y="2936336"/>
                <a:chExt cx="220647" cy="101588"/>
              </a:xfrm>
            </p:grpSpPr>
            <p:cxnSp>
              <p:nvCxnSpPr>
                <p:cNvPr id="11468" name=""/>
                <p:cNvCxnSpPr/>
                <p:nvPr/>
              </p:nvCxnSpPr>
              <p:spPr>
                <a:xfrm>
                  <a:off x="7205930" y="2982386"/>
                  <a:ext cx="146018" cy="0"/>
                </a:xfrm>
                <a:prstGeom prst="line">
                  <a:avLst/>
                </a:prstGeom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</p:cxnSp>
            <p:sp>
              <p:nvSpPr>
                <p:cNvPr id="11469" name=""/>
                <p:cNvSpPr/>
                <p:nvPr/>
              </p:nvSpPr>
              <p:spPr>
                <a:xfrm>
                  <a:off x="7332916" y="2936336"/>
                  <a:ext cx="93661" cy="101587"/>
                </a:xfrm>
                <a:custGeom>
                  <a:avLst/>
                  <a:gdLst>
                    <a:gd name="T0" fmla="*/ 0 w 99"/>
                    <a:gd name="T1" fmla="*/ 109 h 109"/>
                    <a:gd name="T2" fmla="*/ 0 60000 65536"/>
                    <a:gd name="T3" fmla="*/ 99 w 99"/>
                    <a:gd name="T4" fmla="*/ 50 h 109"/>
                    <a:gd name="T5" fmla="*/ 0 60000 65536"/>
                    <a:gd name="T6" fmla="*/ 0 w 99"/>
                    <a:gd name="T7" fmla="*/ 0 h 109"/>
                    <a:gd name="T8" fmla="*/ 0 60000 65536"/>
                    <a:gd name="T9" fmla="*/ 0 w 99"/>
                    <a:gd name="T10" fmla="*/ 109 h 109"/>
                    <a:gd name="T11" fmla="*/ 0 60000 65536"/>
                    <a:gd name="T12" fmla="*/ 0 w 99"/>
                    <a:gd name="T13" fmla="*/ 0 h 109"/>
                    <a:gd name="T14" fmla="*/ 99 w 99"/>
                    <a:gd name="T15" fmla="*/ 109 h 109"/>
                  </a:gdLst>
                  <a:cxnLst>
                    <a:cxn ang="T2">
                      <a:pos x="T0" y="T1"/>
                    </a:cxn>
                    <a:cxn ang="T5">
                      <a:pos x="T3" y="T4"/>
                    </a:cxn>
                    <a:cxn ang="T8">
                      <a:pos x="T6" y="T7"/>
                    </a:cxn>
                    <a:cxn ang="T11">
                      <a:pos x="T9" y="T10"/>
                    </a:cxn>
                  </a:cxnLst>
                  <a:rect l="T12" t="T13" r="T14" b="T15"/>
                  <a:pathLst>
                    <a:path w="99" h="109">
                      <a:moveTo>
                        <a:pt x="0" y="109"/>
                      </a:moveTo>
                      <a:lnTo>
                        <a:pt x="99" y="50"/>
                      </a:lnTo>
                      <a:lnTo>
                        <a:pt x="0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lvl="0" algn="l">
                    <a:buNone/>
                    <a:defRPr/>
                  </a:pPr>
                  <a:endParaRPr lang="ru-RU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406" name="Group 1"/>
              <p:cNvGrpSpPr/>
              <p:nvPr/>
            </p:nvGrpSpPr>
            <p:grpSpPr>
              <a:xfrm rot="0">
                <a:off x="6210758" y="407915"/>
                <a:ext cx="2433197" cy="4726683"/>
                <a:chOff x="6210760" y="407914"/>
                <a:chExt cx="2433197" cy="4726683"/>
              </a:xfrm>
            </p:grpSpPr>
            <p:sp>
              <p:nvSpPr>
                <p:cNvPr id="11419" name=""/>
                <p:cNvSpPr txBox="1"/>
                <p:nvPr/>
              </p:nvSpPr>
              <p:spPr>
                <a:xfrm>
                  <a:off x="7426576" y="407914"/>
                  <a:ext cx="1217380" cy="331723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20" name=""/>
                <p:cNvSpPr txBox="1"/>
                <p:nvPr/>
              </p:nvSpPr>
              <p:spPr>
                <a:xfrm>
                  <a:off x="7528164" y="415840"/>
                  <a:ext cx="941195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Коррекция комму-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21" name=""/>
                <p:cNvSpPr txBox="1"/>
                <p:nvPr/>
              </p:nvSpPr>
              <p:spPr>
                <a:xfrm>
                  <a:off x="7499586" y="565040"/>
                  <a:ext cx="979262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никативн. навыков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22" name=""/>
                <p:cNvSpPr txBox="1"/>
                <p:nvPr/>
              </p:nvSpPr>
              <p:spPr>
                <a:xfrm>
                  <a:off x="7426576" y="852333"/>
                  <a:ext cx="1217380" cy="342831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23" name=""/>
                <p:cNvSpPr txBox="1"/>
                <p:nvPr/>
              </p:nvSpPr>
              <p:spPr>
                <a:xfrm>
                  <a:off x="7528164" y="860259"/>
                  <a:ext cx="939576" cy="344449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Развитие межлич-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24" name=""/>
                <p:cNvSpPr txBox="1"/>
                <p:nvPr/>
              </p:nvSpPr>
              <p:spPr>
                <a:xfrm>
                  <a:off x="7472571" y="1009459"/>
                  <a:ext cx="1031675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ностных взаимоотн.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25" name=""/>
                <p:cNvSpPr txBox="1"/>
                <p:nvPr/>
              </p:nvSpPr>
              <p:spPr>
                <a:xfrm>
                  <a:off x="7426576" y="1306297"/>
                  <a:ext cx="1217380" cy="333286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26" name=""/>
                <p:cNvSpPr txBox="1"/>
                <p:nvPr/>
              </p:nvSpPr>
              <p:spPr>
                <a:xfrm>
                  <a:off x="7610663" y="1314223"/>
                  <a:ext cx="790431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Эмоционально-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27" name=""/>
                <p:cNvSpPr txBox="1"/>
                <p:nvPr/>
              </p:nvSpPr>
              <p:spPr>
                <a:xfrm>
                  <a:off x="7610663" y="1463423"/>
                  <a:ext cx="792050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волевой сферы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28" name=""/>
                <p:cNvSpPr txBox="1"/>
                <p:nvPr/>
              </p:nvSpPr>
              <p:spPr>
                <a:xfrm>
                  <a:off x="6210760" y="518991"/>
                  <a:ext cx="995170" cy="565096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29" name=""/>
                <p:cNvSpPr txBox="1"/>
                <p:nvPr/>
              </p:nvSpPr>
              <p:spPr>
                <a:xfrm>
                  <a:off x="6412317" y="619016"/>
                  <a:ext cx="538080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Групповая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30" name=""/>
                <p:cNvSpPr txBox="1"/>
                <p:nvPr/>
              </p:nvSpPr>
              <p:spPr>
                <a:xfrm>
                  <a:off x="6293314" y="768216"/>
                  <a:ext cx="744382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форма работы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31" name=""/>
                <p:cNvSpPr txBox="1"/>
                <p:nvPr/>
              </p:nvSpPr>
              <p:spPr>
                <a:xfrm>
                  <a:off x="6210760" y="1306297"/>
                  <a:ext cx="995170" cy="333286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32" name=""/>
                <p:cNvSpPr txBox="1"/>
                <p:nvPr/>
              </p:nvSpPr>
              <p:spPr>
                <a:xfrm>
                  <a:off x="6310729" y="1314223"/>
                  <a:ext cx="725348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Подгрупповая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33" name=""/>
                <p:cNvSpPr txBox="1"/>
                <p:nvPr/>
              </p:nvSpPr>
              <p:spPr>
                <a:xfrm>
                  <a:off x="6302803" y="1463423"/>
                  <a:ext cx="744382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форма работы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34" name=""/>
                <p:cNvSpPr txBox="1"/>
                <p:nvPr/>
              </p:nvSpPr>
              <p:spPr>
                <a:xfrm>
                  <a:off x="6210760" y="1750716"/>
                  <a:ext cx="995170" cy="342831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35" name=""/>
                <p:cNvSpPr txBox="1"/>
                <p:nvPr/>
              </p:nvSpPr>
              <p:spPr>
                <a:xfrm>
                  <a:off x="6348852" y="1758642"/>
                  <a:ext cx="657083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Индивидуал.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36" name=""/>
                <p:cNvSpPr txBox="1"/>
                <p:nvPr/>
              </p:nvSpPr>
              <p:spPr>
                <a:xfrm>
                  <a:off x="6302803" y="1907843"/>
                  <a:ext cx="744382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форма работы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37" name=""/>
                <p:cNvSpPr txBox="1"/>
                <p:nvPr/>
              </p:nvSpPr>
              <p:spPr>
                <a:xfrm>
                  <a:off x="7426576" y="1750716"/>
                  <a:ext cx="1217380" cy="342831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38" name=""/>
                <p:cNvSpPr txBox="1"/>
                <p:nvPr/>
              </p:nvSpPr>
              <p:spPr>
                <a:xfrm>
                  <a:off x="7491604" y="1758642"/>
                  <a:ext cx="1001533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Развитие познават.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39" name=""/>
                <p:cNvSpPr txBox="1"/>
                <p:nvPr/>
              </p:nvSpPr>
              <p:spPr>
                <a:xfrm>
                  <a:off x="7832873" y="1907843"/>
                  <a:ext cx="382517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способ.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40" name=""/>
                <p:cNvSpPr txBox="1"/>
                <p:nvPr/>
              </p:nvSpPr>
              <p:spPr>
                <a:xfrm>
                  <a:off x="6210760" y="2315757"/>
                  <a:ext cx="995170" cy="779324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41" name=""/>
                <p:cNvSpPr txBox="1"/>
                <p:nvPr/>
              </p:nvSpPr>
              <p:spPr>
                <a:xfrm>
                  <a:off x="6302803" y="2501462"/>
                  <a:ext cx="746001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Консультиров.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42" name=""/>
                <p:cNvSpPr txBox="1"/>
                <p:nvPr/>
              </p:nvSpPr>
              <p:spPr>
                <a:xfrm>
                  <a:off x="6431350" y="2649043"/>
                  <a:ext cx="515865" cy="344449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педагогов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43" name=""/>
                <p:cNvSpPr txBox="1"/>
                <p:nvPr/>
              </p:nvSpPr>
              <p:spPr>
                <a:xfrm>
                  <a:off x="6210760" y="3437912"/>
                  <a:ext cx="995170" cy="444419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44" name=""/>
                <p:cNvSpPr txBox="1"/>
                <p:nvPr/>
              </p:nvSpPr>
              <p:spPr>
                <a:xfrm>
                  <a:off x="6302803" y="3529955"/>
                  <a:ext cx="746001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Консультиров.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45" name=""/>
                <p:cNvSpPr txBox="1"/>
                <p:nvPr/>
              </p:nvSpPr>
              <p:spPr>
                <a:xfrm>
                  <a:off x="6412317" y="3677593"/>
                  <a:ext cx="542825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родителей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46" name=""/>
                <p:cNvSpPr txBox="1"/>
                <p:nvPr/>
              </p:nvSpPr>
              <p:spPr>
                <a:xfrm>
                  <a:off x="6210760" y="4104541"/>
                  <a:ext cx="995170" cy="787250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47" name=""/>
                <p:cNvSpPr txBox="1"/>
                <p:nvPr/>
              </p:nvSpPr>
              <p:spPr>
                <a:xfrm>
                  <a:off x="6310729" y="4290246"/>
                  <a:ext cx="728530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Методическая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48" name=""/>
                <p:cNvSpPr txBox="1"/>
                <p:nvPr/>
              </p:nvSpPr>
              <p:spPr>
                <a:xfrm>
                  <a:off x="6523449" y="4437828"/>
                  <a:ext cx="353938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работа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49" name=""/>
                <p:cNvSpPr txBox="1"/>
                <p:nvPr/>
              </p:nvSpPr>
              <p:spPr>
                <a:xfrm>
                  <a:off x="7426576" y="2204624"/>
                  <a:ext cx="1217380" cy="334905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50" name=""/>
                <p:cNvSpPr txBox="1"/>
                <p:nvPr/>
              </p:nvSpPr>
              <p:spPr>
                <a:xfrm>
                  <a:off x="7639241" y="2204624"/>
                  <a:ext cx="738075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консультации,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51" name=""/>
                <p:cNvSpPr txBox="1"/>
                <p:nvPr/>
              </p:nvSpPr>
              <p:spPr>
                <a:xfrm>
                  <a:off x="7767789" y="2352262"/>
                  <a:ext cx="506320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семинары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52" name=""/>
                <p:cNvSpPr txBox="1"/>
                <p:nvPr/>
              </p:nvSpPr>
              <p:spPr>
                <a:xfrm>
                  <a:off x="7426576" y="2539529"/>
                  <a:ext cx="1217380" cy="331723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53" name=""/>
                <p:cNvSpPr txBox="1"/>
                <p:nvPr/>
              </p:nvSpPr>
              <p:spPr>
                <a:xfrm>
                  <a:off x="7639241" y="2547456"/>
                  <a:ext cx="726967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Взаимопосещ.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54" name=""/>
                <p:cNvSpPr txBox="1"/>
                <p:nvPr/>
              </p:nvSpPr>
              <p:spPr>
                <a:xfrm>
                  <a:off x="7850344" y="2696656"/>
                  <a:ext cx="353938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уроков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55" name=""/>
                <p:cNvSpPr txBox="1"/>
                <p:nvPr/>
              </p:nvSpPr>
              <p:spPr>
                <a:xfrm>
                  <a:off x="7426576" y="2871253"/>
                  <a:ext cx="1217380" cy="342831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56" name=""/>
                <p:cNvSpPr txBox="1"/>
                <p:nvPr/>
              </p:nvSpPr>
              <p:spPr>
                <a:xfrm>
                  <a:off x="7629697" y="2880798"/>
                  <a:ext cx="752364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Межпредметн.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57" name=""/>
                <p:cNvSpPr txBox="1"/>
                <p:nvPr/>
              </p:nvSpPr>
              <p:spPr>
                <a:xfrm>
                  <a:off x="7712250" y="3029998"/>
                  <a:ext cx="593619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интеграции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58" name=""/>
                <p:cNvSpPr txBox="1"/>
                <p:nvPr/>
              </p:nvSpPr>
              <p:spPr>
                <a:xfrm>
                  <a:off x="7426576" y="3325217"/>
                  <a:ext cx="1217380" cy="334905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59" name=""/>
                <p:cNvSpPr txBox="1"/>
                <p:nvPr/>
              </p:nvSpPr>
              <p:spPr>
                <a:xfrm>
                  <a:off x="7656712" y="3325217"/>
                  <a:ext cx="706314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Родительские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60" name=""/>
                <p:cNvSpPr txBox="1"/>
                <p:nvPr/>
              </p:nvSpPr>
              <p:spPr>
                <a:xfrm>
                  <a:off x="7777335" y="3474417"/>
                  <a:ext cx="479305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собрания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61" name=""/>
                <p:cNvSpPr txBox="1"/>
                <p:nvPr/>
              </p:nvSpPr>
              <p:spPr>
                <a:xfrm>
                  <a:off x="7426576" y="3660122"/>
                  <a:ext cx="1217380" cy="222209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62" name=""/>
                <p:cNvSpPr txBox="1"/>
                <p:nvPr/>
              </p:nvSpPr>
              <p:spPr>
                <a:xfrm>
                  <a:off x="7648786" y="3668048"/>
                  <a:ext cx="715803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Консультации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63" name=""/>
                <p:cNvSpPr txBox="1"/>
                <p:nvPr/>
              </p:nvSpPr>
              <p:spPr>
                <a:xfrm>
                  <a:off x="7426576" y="4447372"/>
                  <a:ext cx="1217380" cy="333286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64" name=""/>
                <p:cNvSpPr txBox="1"/>
                <p:nvPr/>
              </p:nvSpPr>
              <p:spPr>
                <a:xfrm>
                  <a:off x="7767789" y="4447372"/>
                  <a:ext cx="503139" cy="3428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Участие в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65" name=""/>
                <p:cNvSpPr txBox="1"/>
                <p:nvPr/>
              </p:nvSpPr>
              <p:spPr>
                <a:xfrm>
                  <a:off x="7721796" y="4594954"/>
                  <a:ext cx="579330" cy="344449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педсоветах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  <p:sp>
              <p:nvSpPr>
                <p:cNvPr id="11466" name=""/>
                <p:cNvSpPr txBox="1"/>
                <p:nvPr/>
              </p:nvSpPr>
              <p:spPr>
                <a:xfrm>
                  <a:off x="7426576" y="4780659"/>
                  <a:ext cx="1217380" cy="223828"/>
                </a:xfrm>
                <a:prstGeom prst="rect">
                  <a:avLst/>
                </a:prstGeom>
                <a:solidFill>
                  <a:srgbClr val="dddddd"/>
                </a:solidFill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67" name=""/>
                <p:cNvSpPr txBox="1"/>
                <p:nvPr/>
              </p:nvSpPr>
              <p:spPr>
                <a:xfrm>
                  <a:off x="7537654" y="4790203"/>
                  <a:ext cx="914235" cy="344394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none" lIns="0" tIns="0" rIns="0" bIns="0" anchor="t">
                  <a:noAutofit/>
                </a:bodyPr>
                <a:p>
                  <a:pPr marL="0" lvl="0" indent="0" algn="l" rtl="0" eaLnBrk="1" latinLnBrk="0" hangingPunct="1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None/>
                    <a:defRPr/>
                  </a:pPr>
                  <a:r>
  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  <a:solidFill>
                        <a:srgbClr val="000000">
                          <a:alpha val="100000"/>
                        </a:srgbClr>
                      </a:solidFill>
                      <a:latin typeface="Arial Black"/>
                    </a:rPr>
                    <a:t>Самообразование</a:t>
                  </a:r>
  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  <a:solidFill>
                      <a:schemeClr val="tx1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1407" name="Group 1"/>
              <p:cNvGrpSpPr/>
              <p:nvPr/>
            </p:nvGrpSpPr>
            <p:grpSpPr>
              <a:xfrm rot="0">
                <a:off x="7205929" y="4512456"/>
                <a:ext cx="220647" cy="101588"/>
                <a:chOff x="7205930" y="4512456"/>
                <a:chExt cx="220647" cy="101588"/>
              </a:xfrm>
            </p:grpSpPr>
            <p:cxnSp>
              <p:nvCxnSpPr>
                <p:cNvPr id="11417" name=""/>
                <p:cNvCxnSpPr/>
                <p:nvPr/>
              </p:nvCxnSpPr>
              <p:spPr>
                <a:xfrm>
                  <a:off x="7205930" y="4556886"/>
                  <a:ext cx="146018" cy="0"/>
                </a:xfrm>
                <a:prstGeom prst="line">
                  <a:avLst/>
                </a:prstGeom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</p:cxnSp>
            <p:sp>
              <p:nvSpPr>
                <p:cNvPr id="11418" name=""/>
                <p:cNvSpPr/>
                <p:nvPr/>
              </p:nvSpPr>
              <p:spPr>
                <a:xfrm>
                  <a:off x="7332916" y="4512456"/>
                  <a:ext cx="93661" cy="101587"/>
                </a:xfrm>
                <a:custGeom>
                  <a:avLst/>
                  <a:gdLst>
                    <a:gd name="T0" fmla="*/ 0 w 99"/>
                    <a:gd name="T1" fmla="*/ 109 h 109"/>
                    <a:gd name="T2" fmla="*/ 0 60000 65536"/>
                    <a:gd name="T3" fmla="*/ 99 w 99"/>
                    <a:gd name="T4" fmla="*/ 49 h 109"/>
                    <a:gd name="T5" fmla="*/ 0 60000 65536"/>
                    <a:gd name="T6" fmla="*/ 0 w 99"/>
                    <a:gd name="T7" fmla="*/ 0 h 109"/>
                    <a:gd name="T8" fmla="*/ 0 60000 65536"/>
                    <a:gd name="T9" fmla="*/ 0 w 99"/>
                    <a:gd name="T10" fmla="*/ 109 h 109"/>
                    <a:gd name="T11" fmla="*/ 0 60000 65536"/>
                    <a:gd name="T12" fmla="*/ 0 w 99"/>
                    <a:gd name="T13" fmla="*/ 0 h 109"/>
                    <a:gd name="T14" fmla="*/ 99 w 99"/>
                    <a:gd name="T15" fmla="*/ 109 h 109"/>
                  </a:gdLst>
                  <a:cxnLst>
                    <a:cxn ang="T2">
                      <a:pos x="T0" y="T1"/>
                    </a:cxn>
                    <a:cxn ang="T5">
                      <a:pos x="T3" y="T4"/>
                    </a:cxn>
                    <a:cxn ang="T8">
                      <a:pos x="T6" y="T7"/>
                    </a:cxn>
                    <a:cxn ang="T11">
                      <a:pos x="T9" y="T10"/>
                    </a:cxn>
                  </a:cxnLst>
                  <a:rect l="T12" t="T13" r="T14" b="T15"/>
                  <a:pathLst>
                    <a:path w="99" h="109">
                      <a:moveTo>
                        <a:pt x="0" y="109"/>
                      </a:moveTo>
                      <a:lnTo>
                        <a:pt x="99" y="49"/>
                      </a:lnTo>
                      <a:lnTo>
                        <a:pt x="0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lvl="0" algn="l">
                    <a:buNone/>
                    <a:defRPr/>
                  </a:pPr>
                  <a:endParaRPr lang="ru-RU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408" name="Group 1"/>
              <p:cNvGrpSpPr/>
              <p:nvPr/>
            </p:nvGrpSpPr>
            <p:grpSpPr>
              <a:xfrm rot="0">
                <a:off x="7205929" y="4845743"/>
                <a:ext cx="220647" cy="101588"/>
                <a:chOff x="7205930" y="4845742"/>
                <a:chExt cx="220647" cy="101588"/>
              </a:xfrm>
            </p:grpSpPr>
            <p:cxnSp>
              <p:nvCxnSpPr>
                <p:cNvPr id="11415" name=""/>
                <p:cNvCxnSpPr/>
                <p:nvPr/>
              </p:nvCxnSpPr>
              <p:spPr>
                <a:xfrm>
                  <a:off x="7205930" y="4891791"/>
                  <a:ext cx="146018" cy="0"/>
                </a:xfrm>
                <a:prstGeom prst="line">
                  <a:avLst/>
                </a:prstGeom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</p:cxnSp>
            <p:sp>
              <p:nvSpPr>
                <p:cNvPr id="11416" name=""/>
                <p:cNvSpPr/>
                <p:nvPr/>
              </p:nvSpPr>
              <p:spPr>
                <a:xfrm>
                  <a:off x="7332916" y="4845742"/>
                  <a:ext cx="93661" cy="101587"/>
                </a:xfrm>
                <a:custGeom>
                  <a:avLst/>
                  <a:gdLst>
                    <a:gd name="T0" fmla="*/ 0 w 99"/>
                    <a:gd name="T1" fmla="*/ 109 h 109"/>
                    <a:gd name="T2" fmla="*/ 0 60000 65536"/>
                    <a:gd name="T3" fmla="*/ 99 w 99"/>
                    <a:gd name="T4" fmla="*/ 50 h 109"/>
                    <a:gd name="T5" fmla="*/ 0 60000 65536"/>
                    <a:gd name="T6" fmla="*/ 0 w 99"/>
                    <a:gd name="T7" fmla="*/ 0 h 109"/>
                    <a:gd name="T8" fmla="*/ 0 60000 65536"/>
                    <a:gd name="T9" fmla="*/ 0 w 99"/>
                    <a:gd name="T10" fmla="*/ 109 h 109"/>
                    <a:gd name="T11" fmla="*/ 0 60000 65536"/>
                    <a:gd name="T12" fmla="*/ 0 w 99"/>
                    <a:gd name="T13" fmla="*/ 0 h 109"/>
                    <a:gd name="T14" fmla="*/ 99 w 99"/>
                    <a:gd name="T15" fmla="*/ 109 h 109"/>
                  </a:gdLst>
                  <a:cxnLst>
                    <a:cxn ang="T2">
                      <a:pos x="T0" y="T1"/>
                    </a:cxn>
                    <a:cxn ang="T5">
                      <a:pos x="T3" y="T4"/>
                    </a:cxn>
                    <a:cxn ang="T8">
                      <a:pos x="T6" y="T7"/>
                    </a:cxn>
                    <a:cxn ang="T11">
                      <a:pos x="T9" y="T10"/>
                    </a:cxn>
                  </a:cxnLst>
                  <a:rect l="T12" t="T13" r="T14" b="T15"/>
                  <a:pathLst>
                    <a:path w="99" h="109">
                      <a:moveTo>
                        <a:pt x="0" y="109"/>
                      </a:moveTo>
                      <a:lnTo>
                        <a:pt x="99" y="50"/>
                      </a:lnTo>
                      <a:lnTo>
                        <a:pt x="0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lvl="0" algn="l">
                    <a:buNone/>
                    <a:defRPr/>
                  </a:pPr>
                  <a:endParaRPr lang="ru-RU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409" name="Group 1"/>
              <p:cNvGrpSpPr/>
              <p:nvPr/>
            </p:nvGrpSpPr>
            <p:grpSpPr>
              <a:xfrm rot="0">
                <a:off x="7205929" y="3501378"/>
                <a:ext cx="220647" cy="103150"/>
                <a:chOff x="7205930" y="3501377"/>
                <a:chExt cx="220647" cy="103150"/>
              </a:xfrm>
            </p:grpSpPr>
            <p:cxnSp>
              <p:nvCxnSpPr>
                <p:cNvPr id="11413" name=""/>
                <p:cNvCxnSpPr/>
                <p:nvPr/>
              </p:nvCxnSpPr>
              <p:spPr>
                <a:xfrm>
                  <a:off x="7205930" y="3547427"/>
                  <a:ext cx="146018" cy="0"/>
                </a:xfrm>
                <a:prstGeom prst="line">
                  <a:avLst/>
                </a:prstGeom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</p:cxnSp>
            <p:sp>
              <p:nvSpPr>
                <p:cNvPr id="11414" name=""/>
                <p:cNvSpPr/>
                <p:nvPr/>
              </p:nvSpPr>
              <p:spPr>
                <a:xfrm>
                  <a:off x="7332916" y="3501377"/>
                  <a:ext cx="93661" cy="103150"/>
                </a:xfrm>
                <a:custGeom>
                  <a:avLst/>
                  <a:gdLst>
                    <a:gd name="T0" fmla="*/ 0 w 99"/>
                    <a:gd name="T1" fmla="*/ 109 h 109"/>
                    <a:gd name="T2" fmla="*/ 0 60000 65536"/>
                    <a:gd name="T3" fmla="*/ 99 w 99"/>
                    <a:gd name="T4" fmla="*/ 50 h 109"/>
                    <a:gd name="T5" fmla="*/ 0 60000 65536"/>
                    <a:gd name="T6" fmla="*/ 0 w 99"/>
                    <a:gd name="T7" fmla="*/ 0 h 109"/>
                    <a:gd name="T8" fmla="*/ 0 60000 65536"/>
                    <a:gd name="T9" fmla="*/ 0 w 99"/>
                    <a:gd name="T10" fmla="*/ 109 h 109"/>
                    <a:gd name="T11" fmla="*/ 0 60000 65536"/>
                    <a:gd name="T12" fmla="*/ 0 w 99"/>
                    <a:gd name="T13" fmla="*/ 0 h 109"/>
                    <a:gd name="T14" fmla="*/ 99 w 99"/>
                    <a:gd name="T15" fmla="*/ 109 h 109"/>
                  </a:gdLst>
                  <a:cxnLst>
                    <a:cxn ang="T2">
                      <a:pos x="T0" y="T1"/>
                    </a:cxn>
                    <a:cxn ang="T5">
                      <a:pos x="T3" y="T4"/>
                    </a:cxn>
                    <a:cxn ang="T8">
                      <a:pos x="T6" y="T7"/>
                    </a:cxn>
                    <a:cxn ang="T11">
                      <a:pos x="T9" y="T10"/>
                    </a:cxn>
                  </a:cxnLst>
                  <a:rect l="T12" t="T13" r="T14" b="T15"/>
                  <a:pathLst>
                    <a:path w="99" h="109">
                      <a:moveTo>
                        <a:pt x="0" y="109"/>
                      </a:moveTo>
                      <a:lnTo>
                        <a:pt x="99" y="50"/>
                      </a:lnTo>
                      <a:lnTo>
                        <a:pt x="0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lvl="0" algn="l">
                    <a:buNone/>
                    <a:defRPr/>
                  </a:pPr>
                  <a:endParaRPr lang="ru-RU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410" name="Group 1"/>
              <p:cNvGrpSpPr/>
              <p:nvPr/>
            </p:nvGrpSpPr>
            <p:grpSpPr>
              <a:xfrm rot="0">
                <a:off x="7205929" y="3725207"/>
                <a:ext cx="220647" cy="101531"/>
                <a:chOff x="7205930" y="3725205"/>
                <a:chExt cx="220647" cy="101532"/>
              </a:xfrm>
            </p:grpSpPr>
            <p:cxnSp>
              <p:nvCxnSpPr>
                <p:cNvPr id="11411" name=""/>
                <p:cNvCxnSpPr/>
                <p:nvPr/>
              </p:nvCxnSpPr>
              <p:spPr>
                <a:xfrm>
                  <a:off x="7205930" y="3771199"/>
                  <a:ext cx="146018" cy="0"/>
                </a:xfrm>
                <a:prstGeom prst="line">
                  <a:avLst/>
                </a:prstGeom>
                <a:ln w="0" cap="flat" cmpd="sng" algn="ctr">
                  <a:solidFill>
                    <a:srgbClr val="000000"/>
                  </a:solidFill>
                  <a:prstDash val="solid"/>
                  <a:round/>
                </a:ln>
              </p:spPr>
            </p:cxnSp>
            <p:sp>
              <p:nvSpPr>
                <p:cNvPr id="11412" name=""/>
                <p:cNvSpPr/>
                <p:nvPr/>
              </p:nvSpPr>
              <p:spPr>
                <a:xfrm>
                  <a:off x="7332916" y="3725205"/>
                  <a:ext cx="93661" cy="101532"/>
                </a:xfrm>
                <a:custGeom>
                  <a:avLst/>
                  <a:gdLst>
                    <a:gd name="T0" fmla="*/ 0 w 99"/>
                    <a:gd name="T1" fmla="*/ 109 h 109"/>
                    <a:gd name="T2" fmla="*/ 0 60000 65536"/>
                    <a:gd name="T3" fmla="*/ 99 w 99"/>
                    <a:gd name="T4" fmla="*/ 50 h 109"/>
                    <a:gd name="T5" fmla="*/ 0 60000 65536"/>
                    <a:gd name="T6" fmla="*/ 0 w 99"/>
                    <a:gd name="T7" fmla="*/ 0 h 109"/>
                    <a:gd name="T8" fmla="*/ 0 60000 65536"/>
                    <a:gd name="T9" fmla="*/ 0 w 99"/>
                    <a:gd name="T10" fmla="*/ 109 h 109"/>
                    <a:gd name="T11" fmla="*/ 0 60000 65536"/>
                    <a:gd name="T12" fmla="*/ 0 w 99"/>
                    <a:gd name="T13" fmla="*/ 0 h 109"/>
                    <a:gd name="T14" fmla="*/ 99 w 99"/>
                    <a:gd name="T15" fmla="*/ 109 h 109"/>
                  </a:gdLst>
                  <a:cxnLst>
                    <a:cxn ang="T2">
                      <a:pos x="T0" y="T1"/>
                    </a:cxn>
                    <a:cxn ang="T5">
                      <a:pos x="T3" y="T4"/>
                    </a:cxn>
                    <a:cxn ang="T8">
                      <a:pos x="T6" y="T7"/>
                    </a:cxn>
                    <a:cxn ang="T11">
                      <a:pos x="T9" y="T10"/>
                    </a:cxn>
                  </a:cxnLst>
                  <a:rect l="T12" t="T13" r="T14" b="T15"/>
                  <a:pathLst>
                    <a:path w="99" h="109">
                      <a:moveTo>
                        <a:pt x="0" y="109"/>
                      </a:moveTo>
                      <a:lnTo>
                        <a:pt x="99" y="50"/>
                      </a:lnTo>
                      <a:lnTo>
                        <a:pt x="0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 algn="ctr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>
                  <a:noAutofit/>
                </a:bodyPr>
                <a:p>
                  <a:pPr lvl="0" algn="l">
                    <a:buNone/>
                    <a:defRPr/>
                  </a:pPr>
                  <a:endParaRPr lang="ru-RU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1270" name=""/>
            <p:cNvSpPr txBox="1"/>
            <p:nvPr/>
          </p:nvSpPr>
          <p:spPr>
            <a:xfrm>
              <a:off x="3004601" y="5675860"/>
              <a:ext cx="3244226" cy="555551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271" name=""/>
            <p:cNvSpPr txBox="1"/>
            <p:nvPr/>
          </p:nvSpPr>
          <p:spPr>
            <a:xfrm>
              <a:off x="3188687" y="5683787"/>
              <a:ext cx="2614157" cy="34444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Разработка тематического планирования с учетом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72" name=""/>
            <p:cNvSpPr txBox="1"/>
            <p:nvPr/>
          </p:nvSpPr>
          <p:spPr>
            <a:xfrm>
              <a:off x="3096644" y="5832986"/>
              <a:ext cx="2787136" cy="34283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возрастных особенностей учащихся, индивидуальных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73" name=""/>
            <p:cNvSpPr txBox="1"/>
            <p:nvPr/>
          </p:nvSpPr>
          <p:spPr>
            <a:xfrm>
              <a:off x="3602965" y="5980624"/>
              <a:ext cx="1863412" cy="34439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возможностей (с учетом патологии)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74" name=""/>
            <p:cNvSpPr txBox="1"/>
            <p:nvPr/>
          </p:nvSpPr>
          <p:spPr>
            <a:xfrm>
              <a:off x="3004601" y="6166329"/>
              <a:ext cx="3244226" cy="287292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275" name=""/>
            <p:cNvSpPr txBox="1"/>
            <p:nvPr/>
          </p:nvSpPr>
          <p:spPr>
            <a:xfrm>
              <a:off x="3483906" y="6175818"/>
              <a:ext cx="2080877" cy="34283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Составление индивидуальных программ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76" name=""/>
            <p:cNvSpPr txBox="1"/>
            <p:nvPr/>
          </p:nvSpPr>
          <p:spPr>
            <a:xfrm>
              <a:off x="3593420" y="6323455"/>
              <a:ext cx="1880883" cy="34439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коррекционно-развивающей работы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77" name=""/>
            <p:cNvSpPr txBox="1"/>
            <p:nvPr/>
          </p:nvSpPr>
          <p:spPr>
            <a:xfrm>
              <a:off x="6394846" y="6305984"/>
              <a:ext cx="2360188" cy="222209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278" name=""/>
            <p:cNvSpPr txBox="1"/>
            <p:nvPr/>
          </p:nvSpPr>
          <p:spPr>
            <a:xfrm>
              <a:off x="6442458" y="6313910"/>
              <a:ext cx="2052298" cy="34444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Журнал учета всех видов деятельности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79" name=""/>
            <p:cNvSpPr txBox="1"/>
            <p:nvPr/>
          </p:nvSpPr>
          <p:spPr>
            <a:xfrm>
              <a:off x="6394846" y="6009202"/>
              <a:ext cx="2360188" cy="222209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280" name=""/>
            <p:cNvSpPr txBox="1"/>
            <p:nvPr/>
          </p:nvSpPr>
          <p:spPr>
            <a:xfrm>
              <a:off x="6459929" y="6017128"/>
              <a:ext cx="2018919" cy="34439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Журнал индивидуальных форм работы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81" name=""/>
            <p:cNvSpPr txBox="1"/>
            <p:nvPr/>
          </p:nvSpPr>
          <p:spPr>
            <a:xfrm>
              <a:off x="6394846" y="5712365"/>
              <a:ext cx="2360188" cy="222209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282" name=""/>
            <p:cNvSpPr txBox="1"/>
            <p:nvPr/>
          </p:nvSpPr>
          <p:spPr>
            <a:xfrm>
              <a:off x="6626600" y="5721909"/>
              <a:ext cx="1731627" cy="34283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Журнал групповых  форм работы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83" name=""/>
            <p:cNvSpPr txBox="1"/>
            <p:nvPr/>
          </p:nvSpPr>
          <p:spPr>
            <a:xfrm>
              <a:off x="3004601" y="5118746"/>
              <a:ext cx="5750432" cy="223828"/>
            </a:xfrm>
            <a:prstGeom prst="rect">
              <a:avLst/>
            </a:prstGeom>
            <a:solidFill>
              <a:srgbClr val="ffffff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284" name=""/>
            <p:cNvSpPr txBox="1"/>
            <p:nvPr/>
          </p:nvSpPr>
          <p:spPr>
            <a:xfrm>
              <a:off x="3529955" y="5174284"/>
              <a:ext cx="4261667" cy="34444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ЗАПОЛНЕНИЕ ИНДИВИДУАЛЬНОЙ КАРТЫ СОПРОВОЖДЕНИЯ УЧАЩИХСЯ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85" name=""/>
            <p:cNvSpPr txBox="1"/>
            <p:nvPr/>
          </p:nvSpPr>
          <p:spPr>
            <a:xfrm>
              <a:off x="1307860" y="820573"/>
              <a:ext cx="1217380" cy="555551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286" name=""/>
            <p:cNvSpPr txBox="1"/>
            <p:nvPr/>
          </p:nvSpPr>
          <p:spPr>
            <a:xfrm>
              <a:off x="1549103" y="865004"/>
              <a:ext cx="744438" cy="39524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1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Первичная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87" name=""/>
            <p:cNvSpPr txBox="1"/>
            <p:nvPr/>
          </p:nvSpPr>
          <p:spPr>
            <a:xfrm>
              <a:off x="1593534" y="1041220"/>
              <a:ext cx="655521" cy="39518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1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диагност.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88" name=""/>
            <p:cNvSpPr txBox="1"/>
            <p:nvPr/>
          </p:nvSpPr>
          <p:spPr>
            <a:xfrm>
              <a:off x="1307860" y="1709411"/>
              <a:ext cx="1217380" cy="555551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289" name=""/>
            <p:cNvSpPr txBox="1"/>
            <p:nvPr/>
          </p:nvSpPr>
          <p:spPr>
            <a:xfrm>
              <a:off x="1484020" y="1755461"/>
              <a:ext cx="872986" cy="39518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1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Углубленная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90" name=""/>
            <p:cNvSpPr txBox="1"/>
            <p:nvPr/>
          </p:nvSpPr>
          <p:spPr>
            <a:xfrm>
              <a:off x="1593534" y="1931621"/>
              <a:ext cx="655521" cy="39524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1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диагност.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91" name=""/>
            <p:cNvSpPr txBox="1"/>
            <p:nvPr/>
          </p:nvSpPr>
          <p:spPr>
            <a:xfrm>
              <a:off x="1307860" y="2598250"/>
              <a:ext cx="1217380" cy="557114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292" name=""/>
            <p:cNvSpPr txBox="1"/>
            <p:nvPr/>
          </p:nvSpPr>
          <p:spPr>
            <a:xfrm>
              <a:off x="1428482" y="2644299"/>
              <a:ext cx="988863" cy="39518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1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Динамическое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93" name=""/>
            <p:cNvSpPr txBox="1"/>
            <p:nvPr/>
          </p:nvSpPr>
          <p:spPr>
            <a:xfrm>
              <a:off x="1438026" y="2820459"/>
              <a:ext cx="958665" cy="39524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1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обследование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94" name=""/>
            <p:cNvSpPr txBox="1"/>
            <p:nvPr/>
          </p:nvSpPr>
          <p:spPr>
            <a:xfrm>
              <a:off x="1307860" y="3488706"/>
              <a:ext cx="1217380" cy="555496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295" name=""/>
            <p:cNvSpPr txBox="1"/>
            <p:nvPr/>
          </p:nvSpPr>
          <p:spPr>
            <a:xfrm>
              <a:off x="1603079" y="3534700"/>
              <a:ext cx="628561" cy="39524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1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Итоговая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96" name=""/>
            <p:cNvSpPr txBox="1"/>
            <p:nvPr/>
          </p:nvSpPr>
          <p:spPr>
            <a:xfrm>
              <a:off x="1493565" y="3710916"/>
              <a:ext cx="847589" cy="3936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1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диагностика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97" name=""/>
            <p:cNvSpPr txBox="1"/>
            <p:nvPr/>
          </p:nvSpPr>
          <p:spPr>
            <a:xfrm>
              <a:off x="3004601" y="707877"/>
              <a:ext cx="1326894" cy="444419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298" name=""/>
            <p:cNvSpPr txBox="1"/>
            <p:nvPr/>
          </p:nvSpPr>
          <p:spPr>
            <a:xfrm>
              <a:off x="3382318" y="753927"/>
              <a:ext cx="552370" cy="36979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изучение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99" name=""/>
            <p:cNvSpPr txBox="1"/>
            <p:nvPr/>
          </p:nvSpPr>
          <p:spPr>
            <a:xfrm>
              <a:off x="3142693" y="920598"/>
              <a:ext cx="1014204" cy="3682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познават. сферы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00" name=""/>
            <p:cNvSpPr txBox="1"/>
            <p:nvPr/>
          </p:nvSpPr>
          <p:spPr>
            <a:xfrm rot="16200000">
              <a:off x="984900" y="2294267"/>
              <a:ext cx="3412459" cy="39211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0" baseline="0" mc:Ignorable="hp" hp:hslEmbossed="0">
                  <a:solidFill>
                    <a:srgbClr val="ffffff">
                      <a:alpha val="100000"/>
                    </a:srgbClr>
                  </a:solidFill>
                  <a:latin typeface="Tahoma"/>
                  <a:ea typeface="Calibri"/>
                </a:rPr>
                <a:t>ОСНОВНОЕ   СОДЕРЖАНИЕ   ДИАГНОСТИКИ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01" name=""/>
            <p:cNvSpPr txBox="1"/>
            <p:nvPr/>
          </p:nvSpPr>
          <p:spPr>
            <a:xfrm>
              <a:off x="3004601" y="1264992"/>
              <a:ext cx="1326894" cy="444419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02" name=""/>
            <p:cNvSpPr txBox="1"/>
            <p:nvPr/>
          </p:nvSpPr>
          <p:spPr>
            <a:xfrm>
              <a:off x="3299820" y="1309423"/>
              <a:ext cx="712622" cy="36984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личностные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03" name=""/>
            <p:cNvSpPr txBox="1"/>
            <p:nvPr/>
          </p:nvSpPr>
          <p:spPr>
            <a:xfrm>
              <a:off x="3272804" y="1477713"/>
              <a:ext cx="752364" cy="3682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особенности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04" name=""/>
            <p:cNvSpPr txBox="1"/>
            <p:nvPr/>
          </p:nvSpPr>
          <p:spPr>
            <a:xfrm>
              <a:off x="3004601" y="1820544"/>
              <a:ext cx="1326894" cy="444419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05" name=""/>
            <p:cNvSpPr txBox="1"/>
            <p:nvPr/>
          </p:nvSpPr>
          <p:spPr>
            <a:xfrm>
              <a:off x="3161727" y="1866538"/>
              <a:ext cx="969773" cy="3682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изучение эмоц.-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06" name=""/>
            <p:cNvSpPr txBox="1"/>
            <p:nvPr/>
          </p:nvSpPr>
          <p:spPr>
            <a:xfrm>
              <a:off x="3188687" y="2033209"/>
              <a:ext cx="922161" cy="3682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волевой сферы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07" name=""/>
            <p:cNvSpPr txBox="1"/>
            <p:nvPr/>
          </p:nvSpPr>
          <p:spPr>
            <a:xfrm>
              <a:off x="3004601" y="2450668"/>
              <a:ext cx="1326894" cy="444419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08" name=""/>
            <p:cNvSpPr txBox="1"/>
            <p:nvPr/>
          </p:nvSpPr>
          <p:spPr>
            <a:xfrm>
              <a:off x="3171272" y="2496662"/>
              <a:ext cx="960228" cy="3682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межличностные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09" name=""/>
            <p:cNvSpPr txBox="1"/>
            <p:nvPr/>
          </p:nvSpPr>
          <p:spPr>
            <a:xfrm>
              <a:off x="3161727" y="2663333"/>
              <a:ext cx="982500" cy="3682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взаимоотношен.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10" name=""/>
            <p:cNvSpPr txBox="1"/>
            <p:nvPr/>
          </p:nvSpPr>
          <p:spPr>
            <a:xfrm>
              <a:off x="6321836" y="152381"/>
              <a:ext cx="995226" cy="333286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11" name=""/>
            <p:cNvSpPr txBox="1"/>
            <p:nvPr/>
          </p:nvSpPr>
          <p:spPr>
            <a:xfrm>
              <a:off x="6385356" y="160307"/>
              <a:ext cx="780887" cy="34444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Коррекционно-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12" name=""/>
            <p:cNvSpPr txBox="1"/>
            <p:nvPr/>
          </p:nvSpPr>
          <p:spPr>
            <a:xfrm>
              <a:off x="6394846" y="309508"/>
              <a:ext cx="774579" cy="34444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развив. работа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13" name=""/>
            <p:cNvSpPr txBox="1"/>
            <p:nvPr/>
          </p:nvSpPr>
          <p:spPr>
            <a:xfrm>
              <a:off x="350757" y="746001"/>
              <a:ext cx="295218" cy="2223658"/>
            </a:xfrm>
            <a:prstGeom prst="rect">
              <a:avLst/>
            </a:prstGeom>
            <a:solidFill>
              <a:srgbClr val="ffffff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14" name=""/>
            <p:cNvSpPr txBox="1"/>
            <p:nvPr/>
          </p:nvSpPr>
          <p:spPr>
            <a:xfrm rot="16200000">
              <a:off x="-87298" y="1763387"/>
              <a:ext cx="1180875" cy="30476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НАПРАВЛЕНИЯ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15" name=""/>
            <p:cNvSpPr txBox="1"/>
            <p:nvPr/>
          </p:nvSpPr>
          <p:spPr>
            <a:xfrm>
              <a:off x="793613" y="1190420"/>
              <a:ext cx="322178" cy="1371324"/>
            </a:xfrm>
            <a:prstGeom prst="rect">
              <a:avLst/>
            </a:prstGeom>
            <a:solidFill>
              <a:srgbClr val="ffffff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16" name=""/>
            <p:cNvSpPr txBox="1"/>
            <p:nvPr/>
          </p:nvSpPr>
          <p:spPr>
            <a:xfrm rot="16200000">
              <a:off x="408695" y="1810218"/>
              <a:ext cx="1163460" cy="24760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ДИАГНОСТИКА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17" name=""/>
            <p:cNvSpPr txBox="1"/>
            <p:nvPr/>
          </p:nvSpPr>
          <p:spPr>
            <a:xfrm>
              <a:off x="866622" y="5675860"/>
              <a:ext cx="1990341" cy="555551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18" name=""/>
            <p:cNvSpPr txBox="1"/>
            <p:nvPr/>
          </p:nvSpPr>
          <p:spPr>
            <a:xfrm>
              <a:off x="1087213" y="5767904"/>
              <a:ext cx="1406266" cy="34283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Изучение анамнестических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19" name=""/>
            <p:cNvSpPr txBox="1"/>
            <p:nvPr/>
          </p:nvSpPr>
          <p:spPr>
            <a:xfrm>
              <a:off x="1650691" y="5917104"/>
              <a:ext cx="379335" cy="34283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данных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20" name=""/>
            <p:cNvSpPr txBox="1"/>
            <p:nvPr/>
          </p:nvSpPr>
          <p:spPr>
            <a:xfrm>
              <a:off x="866622" y="6083775"/>
              <a:ext cx="1990341" cy="444419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21" name=""/>
            <p:cNvSpPr txBox="1"/>
            <p:nvPr/>
          </p:nvSpPr>
          <p:spPr>
            <a:xfrm>
              <a:off x="1180875" y="6137750"/>
              <a:ext cx="1239595" cy="34439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Заполнение протоколов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22" name=""/>
            <p:cNvSpPr txBox="1"/>
            <p:nvPr/>
          </p:nvSpPr>
          <p:spPr>
            <a:xfrm>
              <a:off x="949176" y="6286950"/>
              <a:ext cx="1652254" cy="34439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индивидуального обследования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grpSp>
          <p:nvGrpSpPr>
            <p:cNvPr id="11323" name="Group 1"/>
            <p:cNvGrpSpPr/>
            <p:nvPr/>
          </p:nvGrpSpPr>
          <p:grpSpPr>
            <a:xfrm rot="0">
              <a:off x="4598135" y="828500"/>
              <a:ext cx="1345984" cy="342887"/>
              <a:chOff x="4598135" y="828499"/>
              <a:chExt cx="1345984" cy="342887"/>
            </a:xfrm>
          </p:grpSpPr>
          <p:sp>
            <p:nvSpPr>
              <p:cNvPr id="11383" name=""/>
              <p:cNvSpPr/>
              <p:nvPr/>
            </p:nvSpPr>
            <p:spPr>
              <a:xfrm>
                <a:off x="4598135" y="995170"/>
                <a:ext cx="165108" cy="166671"/>
              </a:xfrm>
              <a:custGeom>
                <a:avLst/>
                <a:gdLst>
                  <a:gd name="T0" fmla="*/ 17701 w 18"/>
                  <a:gd name="T1" fmla="*/ 7723 h 18"/>
                  <a:gd name="T2" fmla="*/ 0 60000 65536"/>
                  <a:gd name="T3" fmla="*/ 8900 w 18"/>
                  <a:gd name="T4" fmla="*/ 17404 h 18"/>
                  <a:gd name="T5" fmla="*/ 0 60000 65536"/>
                  <a:gd name="T6" fmla="*/ 0 w 18"/>
                  <a:gd name="T7" fmla="*/ 9681 h 18"/>
                  <a:gd name="T8" fmla="*/ 0 60000 65536"/>
                  <a:gd name="T9" fmla="*/ 985 w 18"/>
                  <a:gd name="T10" fmla="*/ 8702 h 18"/>
                  <a:gd name="T11" fmla="*/ 0 60000 65536"/>
                  <a:gd name="T12" fmla="*/ 8900 w 18"/>
                  <a:gd name="T13" fmla="*/ 15446 h 18"/>
                  <a:gd name="T14" fmla="*/ 0 60000 65536"/>
                  <a:gd name="T15" fmla="*/ 11764 w 18"/>
                  <a:gd name="T16" fmla="*/ 12618 h 18"/>
                  <a:gd name="T17" fmla="*/ 0 60000 65536"/>
                  <a:gd name="T18" fmla="*/ 3958 w 18"/>
                  <a:gd name="T19" fmla="*/ 4796 h 18"/>
                  <a:gd name="T20" fmla="*/ 0 60000 65536"/>
                  <a:gd name="T21" fmla="*/ 4942 w 18"/>
                  <a:gd name="T22" fmla="*/ 3916 h 18"/>
                  <a:gd name="T23" fmla="*/ 0 60000 65536"/>
                  <a:gd name="T24" fmla="*/ 12759 w 18"/>
                  <a:gd name="T25" fmla="*/ 10660 h 18"/>
                  <a:gd name="T26" fmla="*/ 0 60000 65536"/>
                  <a:gd name="T27" fmla="*/ 15722 w 18"/>
                  <a:gd name="T28" fmla="*/ 7723 h 18"/>
                  <a:gd name="T29" fmla="*/ 0 60000 65536"/>
                  <a:gd name="T30" fmla="*/ 7916 w 18"/>
                  <a:gd name="T31" fmla="*/ 979 h 18"/>
                  <a:gd name="T32" fmla="*/ 0 60000 65536"/>
                  <a:gd name="T33" fmla="*/ 8900 w 18"/>
                  <a:gd name="T34" fmla="*/ 0 h 18"/>
                  <a:gd name="T35" fmla="*/ 0 60000 65536"/>
                  <a:gd name="T36" fmla="*/ 17701 w 18"/>
                  <a:gd name="T37" fmla="*/ 7723 h 18"/>
                  <a:gd name="T38" fmla="*/ 0 60000 65536"/>
                  <a:gd name="T39" fmla="*/ 0 w 18"/>
                  <a:gd name="T40" fmla="*/ 0 h 18"/>
                  <a:gd name="T41" fmla="*/ 18 w 18"/>
                  <a:gd name="T42" fmla="*/ 18 h 18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  <a:cxn ang="T29">
                    <a:pos x="T27" y="T28"/>
                  </a:cxn>
                  <a:cxn ang="T32">
                    <a:pos x="T30" y="T31"/>
                  </a:cxn>
                  <a:cxn ang="T35">
                    <a:pos x="T33" y="T34"/>
                  </a:cxn>
                  <a:cxn ang="T38">
                    <a:pos x="T36" y="T37"/>
                  </a:cxn>
                </a:cxnLst>
                <a:rect l="T39" t="T40" r="T41" b="T42"/>
                <a:pathLst>
                  <a:path w="18" h="18">
                    <a:moveTo>
                      <a:pt x="18" y="8"/>
                    </a:moveTo>
                    <a:lnTo>
                      <a:pt x="9" y="18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9" y="16"/>
                    </a:lnTo>
                    <a:lnTo>
                      <a:pt x="12" y="13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13" y="11"/>
                    </a:lnTo>
                    <a:lnTo>
                      <a:pt x="16" y="8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18" y="8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84" name=""/>
              <p:cNvSpPr/>
              <p:nvPr/>
            </p:nvSpPr>
            <p:spPr>
              <a:xfrm>
                <a:off x="4726739" y="930087"/>
                <a:ext cx="130110" cy="138092"/>
              </a:xfrm>
              <a:custGeom>
                <a:avLst/>
                <a:gdLst>
                  <a:gd name="T0" fmla="*/ 13701 w 14"/>
                  <a:gd name="T1" fmla="*/ 11485 h 15"/>
                  <a:gd name="T2" fmla="*/ 0 60000 65536"/>
                  <a:gd name="T3" fmla="*/ 11736 w 14"/>
                  <a:gd name="T4" fmla="*/ 11485 h 15"/>
                  <a:gd name="T5" fmla="*/ 0 60000 65536"/>
                  <a:gd name="T6" fmla="*/ 5917 w 14"/>
                  <a:gd name="T7" fmla="*/ 8663 h 15"/>
                  <a:gd name="T8" fmla="*/ 0 60000 65536"/>
                  <a:gd name="T9" fmla="*/ 4925 w 14"/>
                  <a:gd name="T10" fmla="*/ 8663 h 15"/>
                  <a:gd name="T11" fmla="*/ 0 60000 65536"/>
                  <a:gd name="T12" fmla="*/ 6900 w 14"/>
                  <a:gd name="T13" fmla="*/ 14405 h 15"/>
                  <a:gd name="T14" fmla="*/ 0 60000 65536"/>
                  <a:gd name="T15" fmla="*/ 5917 w 14"/>
                  <a:gd name="T16" fmla="*/ 14405 h 15"/>
                  <a:gd name="T17" fmla="*/ 0 60000 65536"/>
                  <a:gd name="T18" fmla="*/ 0 w 14"/>
                  <a:gd name="T19" fmla="*/ 3799 h 15"/>
                  <a:gd name="T20" fmla="*/ 0 60000 65536"/>
                  <a:gd name="T21" fmla="*/ 1976 w 14"/>
                  <a:gd name="T22" fmla="*/ 2921 h 15"/>
                  <a:gd name="T23" fmla="*/ 0 60000 65536"/>
                  <a:gd name="T24" fmla="*/ 3942 w 14"/>
                  <a:gd name="T25" fmla="*/ 7686 h 15"/>
                  <a:gd name="T26" fmla="*/ 0 60000 65536"/>
                  <a:gd name="T27" fmla="*/ 5917 w 14"/>
                  <a:gd name="T28" fmla="*/ 6719 h 15"/>
                  <a:gd name="T29" fmla="*/ 0 60000 65536"/>
                  <a:gd name="T30" fmla="*/ 5917 w 14"/>
                  <a:gd name="T31" fmla="*/ 5742 h 15"/>
                  <a:gd name="T32" fmla="*/ 0 60000 65536"/>
                  <a:gd name="T33" fmla="*/ 5917 w 14"/>
                  <a:gd name="T34" fmla="*/ 4766 h 15"/>
                  <a:gd name="T35" fmla="*/ 0 60000 65536"/>
                  <a:gd name="T36" fmla="*/ 5917 w 14"/>
                  <a:gd name="T37" fmla="*/ 3799 h 15"/>
                  <a:gd name="T38" fmla="*/ 0 60000 65536"/>
                  <a:gd name="T39" fmla="*/ 5917 w 14"/>
                  <a:gd name="T40" fmla="*/ 1944 h 15"/>
                  <a:gd name="T41" fmla="*/ 0 60000 65536"/>
                  <a:gd name="T42" fmla="*/ 7784 w 14"/>
                  <a:gd name="T43" fmla="*/ 977 h 15"/>
                  <a:gd name="T44" fmla="*/ 0 60000 65536"/>
                  <a:gd name="T45" fmla="*/ 7784 w 14"/>
                  <a:gd name="T46" fmla="*/ 0 h 15"/>
                  <a:gd name="T47" fmla="*/ 0 60000 65536"/>
                  <a:gd name="T48" fmla="*/ 8777 w 14"/>
                  <a:gd name="T49" fmla="*/ 1944 h 15"/>
                  <a:gd name="T50" fmla="*/ 0 60000 65536"/>
                  <a:gd name="T51" fmla="*/ 8777 w 14"/>
                  <a:gd name="T52" fmla="*/ 1944 h 15"/>
                  <a:gd name="T53" fmla="*/ 0 60000 65536"/>
                  <a:gd name="T54" fmla="*/ 6900 w 14"/>
                  <a:gd name="T55" fmla="*/ 2921 h 15"/>
                  <a:gd name="T56" fmla="*/ 0 60000 65536"/>
                  <a:gd name="T57" fmla="*/ 6900 w 14"/>
                  <a:gd name="T58" fmla="*/ 4766 h 15"/>
                  <a:gd name="T59" fmla="*/ 0 60000 65536"/>
                  <a:gd name="T60" fmla="*/ 6900 w 14"/>
                  <a:gd name="T61" fmla="*/ 5742 h 15"/>
                  <a:gd name="T62" fmla="*/ 0 60000 65536"/>
                  <a:gd name="T63" fmla="*/ 6900 w 14"/>
                  <a:gd name="T64" fmla="*/ 7686 h 15"/>
                  <a:gd name="T65" fmla="*/ 0 60000 65536"/>
                  <a:gd name="T66" fmla="*/ 13701 w 14"/>
                  <a:gd name="T67" fmla="*/ 11485 h 15"/>
                  <a:gd name="T68" fmla="*/ 0 60000 65536"/>
                  <a:gd name="T69" fmla="*/ 0 w 14"/>
                  <a:gd name="T70" fmla="*/ 0 h 15"/>
                  <a:gd name="T71" fmla="*/ 14 w 14"/>
                  <a:gd name="T72" fmla="*/ 15 h 15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  <a:cxn ang="T29">
                    <a:pos x="T27" y="T28"/>
                  </a:cxn>
                  <a:cxn ang="T32">
                    <a:pos x="T30" y="T31"/>
                  </a:cxn>
                  <a:cxn ang="T35">
                    <a:pos x="T33" y="T34"/>
                  </a:cxn>
                  <a:cxn ang="T38">
                    <a:pos x="T36" y="T37"/>
                  </a:cxn>
                  <a:cxn ang="T41">
                    <a:pos x="T39" y="T40"/>
                  </a:cxn>
                  <a:cxn ang="T44">
                    <a:pos x="T42" y="T43"/>
                  </a:cxn>
                  <a:cxn ang="T47">
                    <a:pos x="T45" y="T46"/>
                  </a:cxn>
                  <a:cxn ang="T50">
                    <a:pos x="T48" y="T49"/>
                  </a:cxn>
                  <a:cxn ang="T53">
                    <a:pos x="T51" y="T52"/>
                  </a:cxn>
                  <a:cxn ang="T56">
                    <a:pos x="T54" y="T55"/>
                  </a:cxn>
                  <a:cxn ang="T59">
                    <a:pos x="T57" y="T58"/>
                  </a:cxn>
                  <a:cxn ang="T62">
                    <a:pos x="T60" y="T61"/>
                  </a:cxn>
                  <a:cxn ang="T65">
                    <a:pos x="T63" y="T64"/>
                  </a:cxn>
                  <a:cxn ang="T68">
                    <a:pos x="T66" y="T67"/>
                  </a:cxn>
                </a:cxnLst>
                <a:rect l="T69" t="T70" r="T71" b="T72"/>
                <a:pathLst>
                  <a:path w="14" h="15">
                    <a:moveTo>
                      <a:pt x="14" y="12"/>
                    </a:moveTo>
                    <a:lnTo>
                      <a:pt x="12" y="12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0" y="4"/>
                    </a:lnTo>
                    <a:lnTo>
                      <a:pt x="2" y="3"/>
                    </a:lnTo>
                    <a:lnTo>
                      <a:pt x="4" y="8"/>
                    </a:lnTo>
                    <a:quadBezTo>
                      <a:pt x="5" y="8"/>
                      <a:pt x="6" y="7"/>
                    </a:quadBezTo>
                    <a:cubicBezTo>
                      <a:pt x="6" y="7"/>
                      <a:pt x="6" y="6"/>
                      <a:pt x="6" y="6"/>
                    </a:cubicBezTo>
                    <a:quadBezTo>
                      <a:pt x="6" y="5"/>
                      <a:pt x="6" y="5"/>
                    </a:quadBezTo>
                    <a:quadBezTo>
                      <a:pt x="6" y="5"/>
                      <a:pt x="6" y="4"/>
                    </a:quadBezTo>
                    <a:quadBezTo>
                      <a:pt x="6" y="3"/>
                      <a:pt x="6" y="2"/>
                    </a:quadBezTo>
                    <a:cubicBezTo>
                      <a:pt x="6" y="2"/>
                      <a:pt x="7" y="1"/>
                      <a:pt x="8" y="1"/>
                    </a:cubicBezTo>
                    <a:lnTo>
                      <a:pt x="8" y="0"/>
                    </a:lnTo>
                    <a:lnTo>
                      <a:pt x="9" y="2"/>
                    </a:lnTo>
                    <a:cubicBezTo>
                      <a:pt x="8" y="2"/>
                      <a:pt x="8" y="3"/>
                      <a:pt x="7" y="3"/>
                    </a:cubicBezTo>
                    <a:cubicBezTo>
                      <a:pt x="7" y="3"/>
                      <a:pt x="7" y="4"/>
                      <a:pt x="7" y="5"/>
                    </a:cubicBezTo>
                    <a:cubicBezTo>
                      <a:pt x="7" y="5"/>
                      <a:pt x="7" y="6"/>
                      <a:pt x="7" y="6"/>
                    </a:cubicBezTo>
                    <a:quadBezTo>
                      <a:pt x="7" y="7"/>
                      <a:pt x="7" y="8"/>
                    </a:quadBez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85" name=""/>
              <p:cNvSpPr/>
              <p:nvPr/>
            </p:nvSpPr>
            <p:spPr>
              <a:xfrm>
                <a:off x="4837816" y="911053"/>
                <a:ext cx="101587" cy="120621"/>
              </a:xfrm>
              <a:custGeom>
                <a:avLst/>
                <a:gdLst>
                  <a:gd name="T0" fmla="*/ 7759 w 11"/>
                  <a:gd name="T1" fmla="*/ 0 h 13"/>
                  <a:gd name="T2" fmla="*/ 0 60000 65536"/>
                  <a:gd name="T3" fmla="*/ 8740 w 11"/>
                  <a:gd name="T4" fmla="*/ 1965 h 13"/>
                  <a:gd name="T5" fmla="*/ 0 60000 65536"/>
                  <a:gd name="T6" fmla="*/ 10702 w 11"/>
                  <a:gd name="T7" fmla="*/ 4922 h 13"/>
                  <a:gd name="T8" fmla="*/ 0 60000 65536"/>
                  <a:gd name="T9" fmla="*/ 10702 w 11"/>
                  <a:gd name="T10" fmla="*/ 6797 h 13"/>
                  <a:gd name="T11" fmla="*/ 0 60000 65536"/>
                  <a:gd name="T12" fmla="*/ 10702 w 11"/>
                  <a:gd name="T13" fmla="*/ 9744 h 13"/>
                  <a:gd name="T14" fmla="*/ 0 60000 65536"/>
                  <a:gd name="T15" fmla="*/ 8740 w 11"/>
                  <a:gd name="T16" fmla="*/ 10737 h 13"/>
                  <a:gd name="T17" fmla="*/ 0 60000 65536"/>
                  <a:gd name="T18" fmla="*/ 6778 w 11"/>
                  <a:gd name="T19" fmla="*/ 11719 h 13"/>
                  <a:gd name="T20" fmla="*/ 0 60000 65536"/>
                  <a:gd name="T21" fmla="*/ 4905 w 11"/>
                  <a:gd name="T22" fmla="*/ 12702 h 13"/>
                  <a:gd name="T23" fmla="*/ 0 60000 65536"/>
                  <a:gd name="T24" fmla="*/ 2943 w 11"/>
                  <a:gd name="T25" fmla="*/ 11719 h 13"/>
                  <a:gd name="T26" fmla="*/ 0 60000 65536"/>
                  <a:gd name="T27" fmla="*/ 981 w 11"/>
                  <a:gd name="T28" fmla="*/ 9744 h 13"/>
                  <a:gd name="T29" fmla="*/ 0 60000 65536"/>
                  <a:gd name="T30" fmla="*/ 0 w 11"/>
                  <a:gd name="T31" fmla="*/ 7780 h 13"/>
                  <a:gd name="T32" fmla="*/ 0 60000 65536"/>
                  <a:gd name="T33" fmla="*/ 0 w 11"/>
                  <a:gd name="T34" fmla="*/ 4922 h 13"/>
                  <a:gd name="T35" fmla="*/ 0 60000 65536"/>
                  <a:gd name="T36" fmla="*/ 0 w 11"/>
                  <a:gd name="T37" fmla="*/ 2957 h 13"/>
                  <a:gd name="T38" fmla="*/ 0 60000 65536"/>
                  <a:gd name="T39" fmla="*/ 981 w 11"/>
                  <a:gd name="T40" fmla="*/ 982 h 13"/>
                  <a:gd name="T41" fmla="*/ 0 60000 65536"/>
                  <a:gd name="T42" fmla="*/ 2943 w 11"/>
                  <a:gd name="T43" fmla="*/ 0 h 13"/>
                  <a:gd name="T44" fmla="*/ 0 60000 65536"/>
                  <a:gd name="T45" fmla="*/ 5797 w 11"/>
                  <a:gd name="T46" fmla="*/ 0 h 13"/>
                  <a:gd name="T47" fmla="*/ 0 60000 65536"/>
                  <a:gd name="T48" fmla="*/ 7759 w 11"/>
                  <a:gd name="T49" fmla="*/ 0 h 13"/>
                  <a:gd name="T50" fmla="*/ 0 60000 65536"/>
                  <a:gd name="T51" fmla="*/ 8740 w 11"/>
                  <a:gd name="T52" fmla="*/ 4922 h 13"/>
                  <a:gd name="T53" fmla="*/ 0 60000 65536"/>
                  <a:gd name="T54" fmla="*/ 7759 w 11"/>
                  <a:gd name="T55" fmla="*/ 2957 h 13"/>
                  <a:gd name="T56" fmla="*/ 0 60000 65536"/>
                  <a:gd name="T57" fmla="*/ 6778 w 11"/>
                  <a:gd name="T58" fmla="*/ 1965 h 13"/>
                  <a:gd name="T59" fmla="*/ 0 60000 65536"/>
                  <a:gd name="T60" fmla="*/ 4905 w 11"/>
                  <a:gd name="T61" fmla="*/ 982 h 13"/>
                  <a:gd name="T62" fmla="*/ 0 60000 65536"/>
                  <a:gd name="T63" fmla="*/ 3924 w 11"/>
                  <a:gd name="T64" fmla="*/ 982 h 13"/>
                  <a:gd name="T65" fmla="*/ 0 60000 65536"/>
                  <a:gd name="T66" fmla="*/ 1962 w 11"/>
                  <a:gd name="T67" fmla="*/ 1965 h 13"/>
                  <a:gd name="T68" fmla="*/ 0 60000 65536"/>
                  <a:gd name="T69" fmla="*/ 1962 w 11"/>
                  <a:gd name="T70" fmla="*/ 2957 h 13"/>
                  <a:gd name="T71" fmla="*/ 0 60000 65536"/>
                  <a:gd name="T72" fmla="*/ 981 w 11"/>
                  <a:gd name="T73" fmla="*/ 4922 h 13"/>
                  <a:gd name="T74" fmla="*/ 0 60000 65536"/>
                  <a:gd name="T75" fmla="*/ 1962 w 11"/>
                  <a:gd name="T76" fmla="*/ 6797 h 13"/>
                  <a:gd name="T77" fmla="*/ 0 60000 65536"/>
                  <a:gd name="T78" fmla="*/ 3924 w 11"/>
                  <a:gd name="T79" fmla="*/ 10737 h 13"/>
                  <a:gd name="T80" fmla="*/ 0 60000 65536"/>
                  <a:gd name="T81" fmla="*/ 6778 w 11"/>
                  <a:gd name="T82" fmla="*/ 10737 h 13"/>
                  <a:gd name="T83" fmla="*/ 0 60000 65536"/>
                  <a:gd name="T84" fmla="*/ 8740 w 11"/>
                  <a:gd name="T85" fmla="*/ 8762 h 13"/>
                  <a:gd name="T86" fmla="*/ 0 60000 65536"/>
                  <a:gd name="T87" fmla="*/ 8740 w 11"/>
                  <a:gd name="T88" fmla="*/ 4922 h 13"/>
                  <a:gd name="T89" fmla="*/ 0 60000 65536"/>
                  <a:gd name="T90" fmla="*/ 0 w 11"/>
                  <a:gd name="T91" fmla="*/ 0 h 13"/>
                  <a:gd name="T92" fmla="*/ 11 w 11"/>
                  <a:gd name="T93" fmla="*/ 13 h 13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  <a:cxn ang="T29">
                    <a:pos x="T27" y="T28"/>
                  </a:cxn>
                  <a:cxn ang="T32">
                    <a:pos x="T30" y="T31"/>
                  </a:cxn>
                  <a:cxn ang="T35">
                    <a:pos x="T33" y="T34"/>
                  </a:cxn>
                  <a:cxn ang="T38">
                    <a:pos x="T36" y="T37"/>
                  </a:cxn>
                  <a:cxn ang="T41">
                    <a:pos x="T39" y="T40"/>
                  </a:cxn>
                  <a:cxn ang="T44">
                    <a:pos x="T42" y="T43"/>
                  </a:cxn>
                  <a:cxn ang="T47">
                    <a:pos x="T45" y="T46"/>
                  </a:cxn>
                  <a:cxn ang="T50">
                    <a:pos x="T48" y="T49"/>
                  </a:cxn>
                  <a:cxn ang="T53">
                    <a:pos x="T51" y="T52"/>
                  </a:cxn>
                  <a:cxn ang="T56">
                    <a:pos x="T54" y="T55"/>
                  </a:cxn>
                  <a:cxn ang="T59">
                    <a:pos x="T57" y="T58"/>
                  </a:cxn>
                  <a:cxn ang="T62">
                    <a:pos x="T60" y="T61"/>
                  </a:cxn>
                  <a:cxn ang="T65">
                    <a:pos x="T63" y="T64"/>
                  </a:cxn>
                  <a:cxn ang="T68">
                    <a:pos x="T66" y="T67"/>
                  </a:cxn>
                  <a:cxn ang="T71">
                    <a:pos x="T69" y="T70"/>
                  </a:cxn>
                  <a:cxn ang="T74">
                    <a:pos x="T72" y="T73"/>
                  </a:cxn>
                  <a:cxn ang="T77">
                    <a:pos x="T75" y="T76"/>
                  </a:cxn>
                  <a:cxn ang="T80">
                    <a:pos x="T78" y="T79"/>
                  </a:cxn>
                  <a:cxn ang="T83">
                    <a:pos x="T81" y="T82"/>
                  </a:cxn>
                  <a:cxn ang="T86">
                    <a:pos x="T84" y="T85"/>
                  </a:cxn>
                  <a:cxn ang="T89">
                    <a:pos x="T87" y="T88"/>
                  </a:cxn>
                </a:cxnLst>
                <a:rect l="T90" t="T91" r="T92" b="T93"/>
                <a:pathLst>
                  <a:path w="11" h="13">
                    <a:moveTo>
                      <a:pt x="8" y="0"/>
                    </a:moveTo>
                    <a:cubicBezTo>
                      <a:pt x="8" y="1"/>
                      <a:pt x="9" y="1"/>
                      <a:pt x="9" y="2"/>
                    </a:cubicBezTo>
                    <a:cubicBezTo>
                      <a:pt x="10" y="3"/>
                      <a:pt x="10" y="4"/>
                      <a:pt x="11" y="5"/>
                    </a:cubicBezTo>
                    <a:quadBezTo>
                      <a:pt x="11" y="6"/>
                      <a:pt x="11" y="7"/>
                    </a:quadBezTo>
                    <a:cubicBezTo>
                      <a:pt x="11" y="8"/>
                      <a:pt x="11" y="9"/>
                      <a:pt x="11" y="10"/>
                    </a:cubicBezTo>
                    <a:cubicBezTo>
                      <a:pt x="10" y="10"/>
                      <a:pt x="10" y="11"/>
                      <a:pt x="9" y="11"/>
                    </a:cubicBezTo>
                    <a:cubicBezTo>
                      <a:pt x="9" y="12"/>
                      <a:pt x="8" y="12"/>
                      <a:pt x="7" y="12"/>
                    </a:cubicBezTo>
                    <a:quadBezTo>
                      <a:pt x="6" y="13"/>
                      <a:pt x="5" y="13"/>
                    </a:quadBezTo>
                    <a:cubicBezTo>
                      <a:pt x="4" y="13"/>
                      <a:pt x="3" y="12"/>
                      <a:pt x="3" y="12"/>
                    </a:cubicBezTo>
                    <a:quadBezTo>
                      <a:pt x="2" y="11"/>
                      <a:pt x="1" y="10"/>
                    </a:quadBezTo>
                    <a:cubicBezTo>
                      <a:pt x="1" y="10"/>
                      <a:pt x="0" y="9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1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0"/>
                      <a:pt x="5" y="0"/>
                      <a:pt x="6" y="0"/>
                    </a:cubicBezTo>
                    <a:quadBezTo>
                      <a:pt x="7" y="0"/>
                      <a:pt x="8" y="0"/>
                    </a:quadBezTo>
                    <a:close/>
                    <a:moveTo>
                      <a:pt x="9" y="5"/>
                    </a:moveTo>
                    <a:cubicBezTo>
                      <a:pt x="9" y="4"/>
                      <a:pt x="8" y="4"/>
                      <a:pt x="8" y="3"/>
                    </a:cubicBezTo>
                    <a:cubicBezTo>
                      <a:pt x="8" y="2"/>
                      <a:pt x="7" y="2"/>
                      <a:pt x="7" y="2"/>
                    </a:cubicBezTo>
                    <a:quadBezTo>
                      <a:pt x="6" y="1"/>
                      <a:pt x="5" y="1"/>
                    </a:quadBezTo>
                    <a:cubicBezTo>
                      <a:pt x="5" y="1"/>
                      <a:pt x="4" y="1"/>
                      <a:pt x="4" y="1"/>
                    </a:cubicBezTo>
                    <a:cubicBezTo>
                      <a:pt x="3" y="1"/>
                      <a:pt x="3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quadBezTo>
                      <a:pt x="1" y="4"/>
                      <a:pt x="1" y="5"/>
                    </a:quadBezTo>
                    <a:quadBezTo>
                      <a:pt x="1" y="6"/>
                      <a:pt x="2" y="7"/>
                    </a:quadBezTo>
                    <a:cubicBezTo>
                      <a:pt x="2" y="9"/>
                      <a:pt x="3" y="10"/>
                      <a:pt x="4" y="11"/>
                    </a:cubicBezTo>
                    <a:cubicBezTo>
                      <a:pt x="5" y="11"/>
                      <a:pt x="6" y="11"/>
                      <a:pt x="7" y="11"/>
                    </a:cubicBezTo>
                    <a:cubicBezTo>
                      <a:pt x="8" y="11"/>
                      <a:pt x="9" y="10"/>
                      <a:pt x="9" y="9"/>
                    </a:cubicBezTo>
                    <a:cubicBezTo>
                      <a:pt x="9" y="8"/>
                      <a:pt x="9" y="7"/>
                      <a:pt x="9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86" name=""/>
              <p:cNvSpPr/>
              <p:nvPr/>
            </p:nvSpPr>
            <p:spPr>
              <a:xfrm>
                <a:off x="4948893" y="872986"/>
                <a:ext cx="101587" cy="139655"/>
              </a:xfrm>
              <a:custGeom>
                <a:avLst/>
                <a:gdLst>
                  <a:gd name="T0" fmla="*/ 10702 w 11"/>
                  <a:gd name="T1" fmla="*/ 12725 h 15"/>
                  <a:gd name="T2" fmla="*/ 0 60000 65536"/>
                  <a:gd name="T3" fmla="*/ 8740 w 11"/>
                  <a:gd name="T4" fmla="*/ 12725 h 15"/>
                  <a:gd name="T5" fmla="*/ 0 60000 65536"/>
                  <a:gd name="T6" fmla="*/ 6778 w 11"/>
                  <a:gd name="T7" fmla="*/ 1977 h 15"/>
                  <a:gd name="T8" fmla="*/ 0 60000 65536"/>
                  <a:gd name="T9" fmla="*/ 2943 w 11"/>
                  <a:gd name="T10" fmla="*/ 2960 h 15"/>
                  <a:gd name="T11" fmla="*/ 0 60000 65536"/>
                  <a:gd name="T12" fmla="*/ 2943 w 11"/>
                  <a:gd name="T13" fmla="*/ 4937 h 15"/>
                  <a:gd name="T14" fmla="*/ 0 60000 65536"/>
                  <a:gd name="T15" fmla="*/ 2943 w 11"/>
                  <a:gd name="T16" fmla="*/ 5920 h 15"/>
                  <a:gd name="T17" fmla="*/ 0 60000 65536"/>
                  <a:gd name="T18" fmla="*/ 3924 w 11"/>
                  <a:gd name="T19" fmla="*/ 8781 h 15"/>
                  <a:gd name="T20" fmla="*/ 0 60000 65536"/>
                  <a:gd name="T21" fmla="*/ 3924 w 11"/>
                  <a:gd name="T22" fmla="*/ 10758 h 15"/>
                  <a:gd name="T23" fmla="*/ 0 60000 65536"/>
                  <a:gd name="T24" fmla="*/ 2943 w 11"/>
                  <a:gd name="T25" fmla="*/ 12725 h 15"/>
                  <a:gd name="T26" fmla="*/ 0 60000 65536"/>
                  <a:gd name="T27" fmla="*/ 2943 w 11"/>
                  <a:gd name="T28" fmla="*/ 12725 h 15"/>
                  <a:gd name="T29" fmla="*/ 0 60000 65536"/>
                  <a:gd name="T30" fmla="*/ 1962 w 11"/>
                  <a:gd name="T31" fmla="*/ 13718 h 15"/>
                  <a:gd name="T32" fmla="*/ 0 60000 65536"/>
                  <a:gd name="T33" fmla="*/ 981 w 11"/>
                  <a:gd name="T34" fmla="*/ 13718 h 15"/>
                  <a:gd name="T35" fmla="*/ 0 60000 65536"/>
                  <a:gd name="T36" fmla="*/ 981 w 11"/>
                  <a:gd name="T37" fmla="*/ 14701 h 15"/>
                  <a:gd name="T38" fmla="*/ 0 60000 65536"/>
                  <a:gd name="T39" fmla="*/ 981 w 11"/>
                  <a:gd name="T40" fmla="*/ 14701 h 15"/>
                  <a:gd name="T41" fmla="*/ 0 60000 65536"/>
                  <a:gd name="T42" fmla="*/ 0 w 11"/>
                  <a:gd name="T43" fmla="*/ 12725 h 15"/>
                  <a:gd name="T44" fmla="*/ 0 60000 65536"/>
                  <a:gd name="T45" fmla="*/ 0 w 11"/>
                  <a:gd name="T46" fmla="*/ 12725 h 15"/>
                  <a:gd name="T47" fmla="*/ 0 60000 65536"/>
                  <a:gd name="T48" fmla="*/ 981 w 11"/>
                  <a:gd name="T49" fmla="*/ 12725 h 15"/>
                  <a:gd name="T50" fmla="*/ 0 60000 65536"/>
                  <a:gd name="T51" fmla="*/ 981 w 11"/>
                  <a:gd name="T52" fmla="*/ 12725 h 15"/>
                  <a:gd name="T53" fmla="*/ 0 60000 65536"/>
                  <a:gd name="T54" fmla="*/ 981 w 11"/>
                  <a:gd name="T55" fmla="*/ 12725 h 15"/>
                  <a:gd name="T56" fmla="*/ 0 60000 65536"/>
                  <a:gd name="T57" fmla="*/ 1962 w 11"/>
                  <a:gd name="T58" fmla="*/ 11741 h 15"/>
                  <a:gd name="T59" fmla="*/ 0 60000 65536"/>
                  <a:gd name="T60" fmla="*/ 1962 w 11"/>
                  <a:gd name="T61" fmla="*/ 9764 h 15"/>
                  <a:gd name="T62" fmla="*/ 0 60000 65536"/>
                  <a:gd name="T63" fmla="*/ 1962 w 11"/>
                  <a:gd name="T64" fmla="*/ 5920 h 15"/>
                  <a:gd name="T65" fmla="*/ 0 60000 65536"/>
                  <a:gd name="T66" fmla="*/ 981 w 11"/>
                  <a:gd name="T67" fmla="*/ 3944 h 15"/>
                  <a:gd name="T68" fmla="*/ 0 60000 65536"/>
                  <a:gd name="T69" fmla="*/ 981 w 11"/>
                  <a:gd name="T70" fmla="*/ 1977 h 15"/>
                  <a:gd name="T71" fmla="*/ 0 60000 65536"/>
                  <a:gd name="T72" fmla="*/ 7759 w 11"/>
                  <a:gd name="T73" fmla="*/ 0 h 15"/>
                  <a:gd name="T74" fmla="*/ 0 60000 65536"/>
                  <a:gd name="T75" fmla="*/ 10702 w 11"/>
                  <a:gd name="T76" fmla="*/ 12725 h 15"/>
                  <a:gd name="T77" fmla="*/ 0 60000 65536"/>
                  <a:gd name="T78" fmla="*/ 0 w 11"/>
                  <a:gd name="T79" fmla="*/ 0 h 15"/>
                  <a:gd name="T80" fmla="*/ 11 w 11"/>
                  <a:gd name="T81" fmla="*/ 15 h 15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  <a:cxn ang="T29">
                    <a:pos x="T27" y="T28"/>
                  </a:cxn>
                  <a:cxn ang="T32">
                    <a:pos x="T30" y="T31"/>
                  </a:cxn>
                  <a:cxn ang="T35">
                    <a:pos x="T33" y="T34"/>
                  </a:cxn>
                  <a:cxn ang="T38">
                    <a:pos x="T36" y="T37"/>
                  </a:cxn>
                  <a:cxn ang="T41">
                    <a:pos x="T39" y="T40"/>
                  </a:cxn>
                  <a:cxn ang="T44">
                    <a:pos x="T42" y="T43"/>
                  </a:cxn>
                  <a:cxn ang="T47">
                    <a:pos x="T45" y="T46"/>
                  </a:cxn>
                  <a:cxn ang="T50">
                    <a:pos x="T48" y="T49"/>
                  </a:cxn>
                  <a:cxn ang="T53">
                    <a:pos x="T51" y="T52"/>
                  </a:cxn>
                  <a:cxn ang="T56">
                    <a:pos x="T54" y="T55"/>
                  </a:cxn>
                  <a:cxn ang="T59">
                    <a:pos x="T57" y="T58"/>
                  </a:cxn>
                  <a:cxn ang="T62">
                    <a:pos x="T60" y="T61"/>
                  </a:cxn>
                  <a:cxn ang="T65">
                    <a:pos x="T63" y="T64"/>
                  </a:cxn>
                  <a:cxn ang="T68">
                    <a:pos x="T66" y="T67"/>
                  </a:cxn>
                  <a:cxn ang="T71">
                    <a:pos x="T69" y="T70"/>
                  </a:cxn>
                  <a:cxn ang="T74">
                    <a:pos x="T72" y="T73"/>
                  </a:cxn>
                  <a:cxn ang="T77">
                    <a:pos x="T75" y="T76"/>
                  </a:cxn>
                </a:cxnLst>
                <a:rect l="T78" t="T79" r="T80" b="T81"/>
                <a:pathLst>
                  <a:path w="11" h="15">
                    <a:moveTo>
                      <a:pt x="11" y="13"/>
                    </a:moveTo>
                    <a:lnTo>
                      <a:pt x="9" y="13"/>
                    </a:lnTo>
                    <a:lnTo>
                      <a:pt x="7" y="2"/>
                    </a:lnTo>
                    <a:lnTo>
                      <a:pt x="3" y="3"/>
                    </a:lnTo>
                    <a:quadBezTo>
                      <a:pt x="3" y="4"/>
                      <a:pt x="3" y="5"/>
                    </a:quadBezTo>
                    <a:cubicBezTo>
                      <a:pt x="3" y="5"/>
                      <a:pt x="3" y="6"/>
                      <a:pt x="3" y="6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10"/>
                      <a:pt x="4" y="11"/>
                      <a:pt x="4" y="11"/>
                    </a:cubicBezTo>
                    <a:cubicBezTo>
                      <a:pt x="4" y="12"/>
                      <a:pt x="3" y="12"/>
                      <a:pt x="3" y="13"/>
                    </a:cubicBezTo>
                    <a:quadBezTo>
                      <a:pt x="3" y="13"/>
                      <a:pt x="3" y="13"/>
                    </a:quadBezTo>
                    <a:cubicBezTo>
                      <a:pt x="3" y="14"/>
                      <a:pt x="2" y="14"/>
                      <a:pt x="2" y="14"/>
                    </a:cubicBezTo>
                    <a:quadBezTo>
                      <a:pt x="2" y="14"/>
                      <a:pt x="1" y="14"/>
                    </a:quadBezTo>
                    <a:quadBezTo>
                      <a:pt x="1" y="15"/>
                      <a:pt x="1" y="15"/>
                    </a:quadBezTo>
                    <a:quadBezTo>
                      <a:pt x="1" y="15"/>
                      <a:pt x="1" y="15"/>
                    </a:quadBezTo>
                    <a:lnTo>
                      <a:pt x="0" y="13"/>
                    </a:lnTo>
                    <a:quadBezTo>
                      <a:pt x="0" y="13"/>
                      <a:pt x="1" y="13"/>
                    </a:quadBezTo>
                    <a:quadBezTo>
                      <a:pt x="1" y="13"/>
                      <a:pt x="1" y="13"/>
                    </a:quadBezTo>
                    <a:quadBezTo>
                      <a:pt x="1" y="13"/>
                      <a:pt x="1" y="13"/>
                    </a:quadBezTo>
                    <a:cubicBezTo>
                      <a:pt x="1" y="13"/>
                      <a:pt x="2" y="13"/>
                      <a:pt x="2" y="12"/>
                    </a:cubicBezTo>
                    <a:cubicBezTo>
                      <a:pt x="2" y="12"/>
                      <a:pt x="2" y="11"/>
                      <a:pt x="2" y="10"/>
                    </a:cubicBezTo>
                    <a:cubicBezTo>
                      <a:pt x="2" y="9"/>
                      <a:pt x="2" y="8"/>
                      <a:pt x="2" y="6"/>
                    </a:cubicBezTo>
                    <a:cubicBezTo>
                      <a:pt x="2" y="6"/>
                      <a:pt x="2" y="5"/>
                      <a:pt x="1" y="4"/>
                    </a:cubicBezTo>
                    <a:quadBezTo>
                      <a:pt x="1" y="3"/>
                      <a:pt x="1" y="2"/>
                    </a:quadBezTo>
                    <a:lnTo>
                      <a:pt x="8" y="0"/>
                    </a:lnTo>
                    <a:lnTo>
                      <a:pt x="11" y="1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87" name=""/>
              <p:cNvSpPr/>
              <p:nvPr/>
            </p:nvSpPr>
            <p:spPr>
              <a:xfrm>
                <a:off x="5050481" y="872986"/>
                <a:ext cx="92098" cy="112695"/>
              </a:xfrm>
              <a:custGeom>
                <a:avLst/>
                <a:gdLst>
                  <a:gd name="T0" fmla="*/ 9702 w 10"/>
                  <a:gd name="T1" fmla="*/ 7765 h 12"/>
                  <a:gd name="T2" fmla="*/ 0 60000 65536"/>
                  <a:gd name="T3" fmla="*/ 9702 w 10"/>
                  <a:gd name="T4" fmla="*/ 8756 h 12"/>
                  <a:gd name="T5" fmla="*/ 0 60000 65536"/>
                  <a:gd name="T6" fmla="*/ 8722 w 10"/>
                  <a:gd name="T7" fmla="*/ 10720 h 12"/>
                  <a:gd name="T8" fmla="*/ 0 60000 65536"/>
                  <a:gd name="T9" fmla="*/ 6762 w 10"/>
                  <a:gd name="T10" fmla="*/ 11702 h 12"/>
                  <a:gd name="T11" fmla="*/ 0 60000 65536"/>
                  <a:gd name="T12" fmla="*/ 4901 w 10"/>
                  <a:gd name="T13" fmla="*/ 11702 h 12"/>
                  <a:gd name="T14" fmla="*/ 0 60000 65536"/>
                  <a:gd name="T15" fmla="*/ 1960 w 10"/>
                  <a:gd name="T16" fmla="*/ 11702 h 12"/>
                  <a:gd name="T17" fmla="*/ 0 60000 65536"/>
                  <a:gd name="T18" fmla="*/ 0 w 10"/>
                  <a:gd name="T19" fmla="*/ 0 h 12"/>
                  <a:gd name="T20" fmla="*/ 0 60000 65536"/>
                  <a:gd name="T21" fmla="*/ 1960 w 10"/>
                  <a:gd name="T22" fmla="*/ 0 h 12"/>
                  <a:gd name="T23" fmla="*/ 0 60000 65536"/>
                  <a:gd name="T24" fmla="*/ 2940 w 10"/>
                  <a:gd name="T25" fmla="*/ 4919 h 12"/>
                  <a:gd name="T26" fmla="*/ 0 60000 65536"/>
                  <a:gd name="T27" fmla="*/ 3920 w 10"/>
                  <a:gd name="T28" fmla="*/ 3937 h 12"/>
                  <a:gd name="T29" fmla="*/ 0 60000 65536"/>
                  <a:gd name="T30" fmla="*/ 6762 w 10"/>
                  <a:gd name="T31" fmla="*/ 3937 h 12"/>
                  <a:gd name="T32" fmla="*/ 0 60000 65536"/>
                  <a:gd name="T33" fmla="*/ 7742 w 10"/>
                  <a:gd name="T34" fmla="*/ 4919 h 12"/>
                  <a:gd name="T35" fmla="*/ 0 60000 65536"/>
                  <a:gd name="T36" fmla="*/ 8722 w 10"/>
                  <a:gd name="T37" fmla="*/ 5900 h 12"/>
                  <a:gd name="T38" fmla="*/ 0 60000 65536"/>
                  <a:gd name="T39" fmla="*/ 9702 w 10"/>
                  <a:gd name="T40" fmla="*/ 7765 h 12"/>
                  <a:gd name="T41" fmla="*/ 0 60000 65536"/>
                  <a:gd name="T42" fmla="*/ 7742 w 10"/>
                  <a:gd name="T43" fmla="*/ 7765 h 12"/>
                  <a:gd name="T44" fmla="*/ 0 60000 65536"/>
                  <a:gd name="T45" fmla="*/ 7742 w 10"/>
                  <a:gd name="T46" fmla="*/ 6783 h 12"/>
                  <a:gd name="T47" fmla="*/ 0 60000 65536"/>
                  <a:gd name="T48" fmla="*/ 6762 w 10"/>
                  <a:gd name="T49" fmla="*/ 5900 h 12"/>
                  <a:gd name="T50" fmla="*/ 0 60000 65536"/>
                  <a:gd name="T51" fmla="*/ 5782 w 10"/>
                  <a:gd name="T52" fmla="*/ 5900 h 12"/>
                  <a:gd name="T53" fmla="*/ 0 60000 65536"/>
                  <a:gd name="T54" fmla="*/ 3920 w 10"/>
                  <a:gd name="T55" fmla="*/ 5900 h 12"/>
                  <a:gd name="T56" fmla="*/ 0 60000 65536"/>
                  <a:gd name="T57" fmla="*/ 2940 w 10"/>
                  <a:gd name="T58" fmla="*/ 5900 h 12"/>
                  <a:gd name="T59" fmla="*/ 0 60000 65536"/>
                  <a:gd name="T60" fmla="*/ 2940 w 10"/>
                  <a:gd name="T61" fmla="*/ 10720 h 12"/>
                  <a:gd name="T62" fmla="*/ 0 60000 65536"/>
                  <a:gd name="T63" fmla="*/ 4901 w 10"/>
                  <a:gd name="T64" fmla="*/ 10720 h 12"/>
                  <a:gd name="T65" fmla="*/ 0 60000 65536"/>
                  <a:gd name="T66" fmla="*/ 5782 w 10"/>
                  <a:gd name="T67" fmla="*/ 9738 h 12"/>
                  <a:gd name="T68" fmla="*/ 0 60000 65536"/>
                  <a:gd name="T69" fmla="*/ 6762 w 10"/>
                  <a:gd name="T70" fmla="*/ 9738 h 12"/>
                  <a:gd name="T71" fmla="*/ 0 60000 65536"/>
                  <a:gd name="T72" fmla="*/ 7742 w 10"/>
                  <a:gd name="T73" fmla="*/ 8756 h 12"/>
                  <a:gd name="T74" fmla="*/ 0 60000 65536"/>
                  <a:gd name="T75" fmla="*/ 7742 w 10"/>
                  <a:gd name="T76" fmla="*/ 7765 h 12"/>
                  <a:gd name="T77" fmla="*/ 0 60000 65536"/>
                  <a:gd name="T78" fmla="*/ 0 w 10"/>
                  <a:gd name="T79" fmla="*/ 0 h 12"/>
                  <a:gd name="T80" fmla="*/ 10 w 10"/>
                  <a:gd name="T81" fmla="*/ 12 h 12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  <a:cxn ang="T29">
                    <a:pos x="T27" y="T28"/>
                  </a:cxn>
                  <a:cxn ang="T32">
                    <a:pos x="T30" y="T31"/>
                  </a:cxn>
                  <a:cxn ang="T35">
                    <a:pos x="T33" y="T34"/>
                  </a:cxn>
                  <a:cxn ang="T38">
                    <a:pos x="T36" y="T37"/>
                  </a:cxn>
                  <a:cxn ang="T41">
                    <a:pos x="T39" y="T40"/>
                  </a:cxn>
                  <a:cxn ang="T44">
                    <a:pos x="T42" y="T43"/>
                  </a:cxn>
                  <a:cxn ang="T47">
                    <a:pos x="T45" y="T46"/>
                  </a:cxn>
                  <a:cxn ang="T50">
                    <a:pos x="T48" y="T49"/>
                  </a:cxn>
                  <a:cxn ang="T53">
                    <a:pos x="T51" y="T52"/>
                  </a:cxn>
                  <a:cxn ang="T56">
                    <a:pos x="T54" y="T55"/>
                  </a:cxn>
                  <a:cxn ang="T59">
                    <a:pos x="T57" y="T58"/>
                  </a:cxn>
                  <a:cxn ang="T62">
                    <a:pos x="T60" y="T61"/>
                  </a:cxn>
                  <a:cxn ang="T65">
                    <a:pos x="T63" y="T64"/>
                  </a:cxn>
                  <a:cxn ang="T68">
                    <a:pos x="T66" y="T67"/>
                  </a:cxn>
                  <a:cxn ang="T71">
                    <a:pos x="T69" y="T70"/>
                  </a:cxn>
                  <a:cxn ang="T74">
                    <a:pos x="T72" y="T73"/>
                  </a:cxn>
                  <a:cxn ang="T77">
                    <a:pos x="T75" y="T76"/>
                  </a:cxn>
                </a:cxnLst>
                <a:rect l="T78" t="T79" r="T80" b="T81"/>
                <a:pathLst>
                  <a:path w="10" h="12">
                    <a:moveTo>
                      <a:pt x="10" y="8"/>
                    </a:moveTo>
                    <a:cubicBezTo>
                      <a:pt x="10" y="8"/>
                      <a:pt x="10" y="9"/>
                      <a:pt x="10" y="9"/>
                    </a:cubicBezTo>
                    <a:quadBezTo>
                      <a:pt x="9" y="10"/>
                      <a:pt x="9" y="11"/>
                    </a:quadBezTo>
                    <a:quadBezTo>
                      <a:pt x="8" y="11"/>
                      <a:pt x="7" y="12"/>
                    </a:quadBezTo>
                    <a:cubicBezTo>
                      <a:pt x="7" y="12"/>
                      <a:pt x="6" y="12"/>
                      <a:pt x="5" y="12"/>
                    </a:cubicBezTo>
                    <a:lnTo>
                      <a:pt x="2" y="1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5"/>
                    </a:lnTo>
                    <a:lnTo>
                      <a:pt x="4" y="4"/>
                    </a:lnTo>
                    <a:cubicBezTo>
                      <a:pt x="5" y="4"/>
                      <a:pt x="6" y="4"/>
                      <a:pt x="7" y="4"/>
                    </a:cubicBezTo>
                    <a:cubicBezTo>
                      <a:pt x="7" y="4"/>
                      <a:pt x="8" y="5"/>
                      <a:pt x="8" y="5"/>
                    </a:cubicBezTo>
                    <a:cubicBezTo>
                      <a:pt x="9" y="5"/>
                      <a:pt x="9" y="6"/>
                      <a:pt x="9" y="6"/>
                    </a:cubicBezTo>
                    <a:cubicBezTo>
                      <a:pt x="9" y="7"/>
                      <a:pt x="10" y="7"/>
                      <a:pt x="10" y="8"/>
                    </a:cubicBezTo>
                    <a:close/>
                    <a:moveTo>
                      <a:pt x="8" y="8"/>
                    </a:moveTo>
                    <a:quadBezTo>
                      <a:pt x="8" y="7"/>
                      <a:pt x="8" y="7"/>
                    </a:quadBezTo>
                    <a:cubicBezTo>
                      <a:pt x="7" y="7"/>
                      <a:pt x="7" y="6"/>
                      <a:pt x="7" y="6"/>
                    </a:cubicBezTo>
                    <a:cubicBezTo>
                      <a:pt x="7" y="6"/>
                      <a:pt x="6" y="6"/>
                      <a:pt x="6" y="6"/>
                    </a:cubicBezTo>
                    <a:quadBezTo>
                      <a:pt x="5" y="6"/>
                      <a:pt x="4" y="6"/>
                    </a:quadBezTo>
                    <a:lnTo>
                      <a:pt x="3" y="6"/>
                    </a:lnTo>
                    <a:lnTo>
                      <a:pt x="3" y="11"/>
                    </a:lnTo>
                    <a:lnTo>
                      <a:pt x="5" y="11"/>
                    </a:lnTo>
                    <a:cubicBezTo>
                      <a:pt x="5" y="11"/>
                      <a:pt x="6" y="11"/>
                      <a:pt x="6" y="10"/>
                    </a:cubicBezTo>
                    <a:quadBezTo>
                      <a:pt x="7" y="10"/>
                      <a:pt x="7" y="10"/>
                    </a:quadBezTo>
                    <a:cubicBezTo>
                      <a:pt x="8" y="10"/>
                      <a:pt x="8" y="9"/>
                      <a:pt x="8" y="9"/>
                    </a:cubicBezTo>
                    <a:cubicBezTo>
                      <a:pt x="8" y="9"/>
                      <a:pt x="8" y="8"/>
                      <a:pt x="8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88" name=""/>
              <p:cNvSpPr/>
              <p:nvPr/>
            </p:nvSpPr>
            <p:spPr>
              <a:xfrm>
                <a:off x="5150505" y="865004"/>
                <a:ext cx="84117" cy="111132"/>
              </a:xfrm>
              <a:custGeom>
                <a:avLst/>
                <a:gdLst>
                  <a:gd name="T0" fmla="*/ 8702 w 9"/>
                  <a:gd name="T1" fmla="*/ 11702 h 12"/>
                  <a:gd name="T2" fmla="*/ 0 60000 65536"/>
                  <a:gd name="T3" fmla="*/ 7723 w 9"/>
                  <a:gd name="T4" fmla="*/ 11702 h 12"/>
                  <a:gd name="T5" fmla="*/ 0 60000 65536"/>
                  <a:gd name="T6" fmla="*/ 6744 w 9"/>
                  <a:gd name="T7" fmla="*/ 5900 h 12"/>
                  <a:gd name="T8" fmla="*/ 0 60000 65536"/>
                  <a:gd name="T9" fmla="*/ 1958 w 9"/>
                  <a:gd name="T10" fmla="*/ 5900 h 12"/>
                  <a:gd name="T11" fmla="*/ 0 60000 65536"/>
                  <a:gd name="T12" fmla="*/ 1958 w 9"/>
                  <a:gd name="T13" fmla="*/ 11702 h 12"/>
                  <a:gd name="T14" fmla="*/ 0 60000 65536"/>
                  <a:gd name="T15" fmla="*/ 0 w 9"/>
                  <a:gd name="T16" fmla="*/ 11702 h 12"/>
                  <a:gd name="T17" fmla="*/ 0 60000 65536"/>
                  <a:gd name="T18" fmla="*/ 0 w 9"/>
                  <a:gd name="T19" fmla="*/ 0 h 12"/>
                  <a:gd name="T20" fmla="*/ 0 60000 65536"/>
                  <a:gd name="T21" fmla="*/ 979 w 9"/>
                  <a:gd name="T22" fmla="*/ 0 h 12"/>
                  <a:gd name="T23" fmla="*/ 0 60000 65536"/>
                  <a:gd name="T24" fmla="*/ 1958 w 9"/>
                  <a:gd name="T25" fmla="*/ 4919 h 12"/>
                  <a:gd name="T26" fmla="*/ 0 60000 65536"/>
                  <a:gd name="T27" fmla="*/ 6744 w 9"/>
                  <a:gd name="T28" fmla="*/ 4919 h 12"/>
                  <a:gd name="T29" fmla="*/ 0 60000 65536"/>
                  <a:gd name="T30" fmla="*/ 6744 w 9"/>
                  <a:gd name="T31" fmla="*/ 0 h 12"/>
                  <a:gd name="T32" fmla="*/ 0 60000 65536"/>
                  <a:gd name="T33" fmla="*/ 8702 w 9"/>
                  <a:gd name="T34" fmla="*/ 0 h 12"/>
                  <a:gd name="T35" fmla="*/ 0 60000 65536"/>
                  <a:gd name="T36" fmla="*/ 8702 w 9"/>
                  <a:gd name="T37" fmla="*/ 11702 h 12"/>
                  <a:gd name="T38" fmla="*/ 0 60000 65536"/>
                  <a:gd name="T39" fmla="*/ 0 w 9"/>
                  <a:gd name="T40" fmla="*/ 0 h 12"/>
                  <a:gd name="T41" fmla="*/ 9 w 9"/>
                  <a:gd name="T42" fmla="*/ 12 h 12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  <a:cxn ang="T29">
                    <a:pos x="T27" y="T28"/>
                  </a:cxn>
                  <a:cxn ang="T32">
                    <a:pos x="T30" y="T31"/>
                  </a:cxn>
                  <a:cxn ang="T35">
                    <a:pos x="T33" y="T34"/>
                  </a:cxn>
                  <a:cxn ang="T38">
                    <a:pos x="T36" y="T37"/>
                  </a:cxn>
                </a:cxnLst>
                <a:rect l="T39" t="T40" r="T41" b="T42"/>
                <a:pathLst>
                  <a:path w="9" h="12">
                    <a:moveTo>
                      <a:pt x="9" y="12"/>
                    </a:moveTo>
                    <a:lnTo>
                      <a:pt x="8" y="12"/>
                    </a:lnTo>
                    <a:lnTo>
                      <a:pt x="7" y="6"/>
                    </a:lnTo>
                    <a:lnTo>
                      <a:pt x="2" y="6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9" y="12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89" name=""/>
              <p:cNvSpPr/>
              <p:nvPr/>
            </p:nvSpPr>
            <p:spPr>
              <a:xfrm>
                <a:off x="5261582" y="855515"/>
                <a:ext cx="101587" cy="120621"/>
              </a:xfrm>
              <a:custGeom>
                <a:avLst/>
                <a:gdLst>
                  <a:gd name="T0" fmla="*/ 7759 w 11"/>
                  <a:gd name="T1" fmla="*/ 8762 h 13"/>
                  <a:gd name="T2" fmla="*/ 0 60000 65536"/>
                  <a:gd name="T3" fmla="*/ 6778 w 11"/>
                  <a:gd name="T4" fmla="*/ 10737 h 13"/>
                  <a:gd name="T5" fmla="*/ 0 60000 65536"/>
                  <a:gd name="T6" fmla="*/ 5797 w 11"/>
                  <a:gd name="T7" fmla="*/ 11719 h 13"/>
                  <a:gd name="T8" fmla="*/ 0 60000 65536"/>
                  <a:gd name="T9" fmla="*/ 4905 w 11"/>
                  <a:gd name="T10" fmla="*/ 12702 h 13"/>
                  <a:gd name="T11" fmla="*/ 0 60000 65536"/>
                  <a:gd name="T12" fmla="*/ 2943 w 11"/>
                  <a:gd name="T13" fmla="*/ 12702 h 13"/>
                  <a:gd name="T14" fmla="*/ 0 60000 65536"/>
                  <a:gd name="T15" fmla="*/ 0 w 11"/>
                  <a:gd name="T16" fmla="*/ 12702 h 13"/>
                  <a:gd name="T17" fmla="*/ 0 60000 65536"/>
                  <a:gd name="T18" fmla="*/ 0 w 11"/>
                  <a:gd name="T19" fmla="*/ 0 h 13"/>
                  <a:gd name="T20" fmla="*/ 0 60000 65536"/>
                  <a:gd name="T21" fmla="*/ 981 w 11"/>
                  <a:gd name="T22" fmla="*/ 982 h 13"/>
                  <a:gd name="T23" fmla="*/ 0 60000 65536"/>
                  <a:gd name="T24" fmla="*/ 981 w 11"/>
                  <a:gd name="T25" fmla="*/ 4922 h 13"/>
                  <a:gd name="T26" fmla="*/ 0 60000 65536"/>
                  <a:gd name="T27" fmla="*/ 2943 w 11"/>
                  <a:gd name="T28" fmla="*/ 4922 h 13"/>
                  <a:gd name="T29" fmla="*/ 0 60000 65536"/>
                  <a:gd name="T30" fmla="*/ 4905 w 11"/>
                  <a:gd name="T31" fmla="*/ 5904 h 13"/>
                  <a:gd name="T32" fmla="*/ 0 60000 65536"/>
                  <a:gd name="T33" fmla="*/ 6778 w 11"/>
                  <a:gd name="T34" fmla="*/ 5904 h 13"/>
                  <a:gd name="T35" fmla="*/ 0 60000 65536"/>
                  <a:gd name="T36" fmla="*/ 7759 w 11"/>
                  <a:gd name="T37" fmla="*/ 7780 h 13"/>
                  <a:gd name="T38" fmla="*/ 0 60000 65536"/>
                  <a:gd name="T39" fmla="*/ 7759 w 11"/>
                  <a:gd name="T40" fmla="*/ 8762 h 13"/>
                  <a:gd name="T41" fmla="*/ 0 60000 65536"/>
                  <a:gd name="T42" fmla="*/ 5797 w 11"/>
                  <a:gd name="T43" fmla="*/ 8762 h 13"/>
                  <a:gd name="T44" fmla="*/ 0 60000 65536"/>
                  <a:gd name="T45" fmla="*/ 5797 w 11"/>
                  <a:gd name="T46" fmla="*/ 7780 h 13"/>
                  <a:gd name="T47" fmla="*/ 0 60000 65536"/>
                  <a:gd name="T48" fmla="*/ 4905 w 11"/>
                  <a:gd name="T49" fmla="*/ 6797 h 13"/>
                  <a:gd name="T50" fmla="*/ 0 60000 65536"/>
                  <a:gd name="T51" fmla="*/ 3924 w 11"/>
                  <a:gd name="T52" fmla="*/ 6797 h 13"/>
                  <a:gd name="T53" fmla="*/ 0 60000 65536"/>
                  <a:gd name="T54" fmla="*/ 2943 w 11"/>
                  <a:gd name="T55" fmla="*/ 6797 h 13"/>
                  <a:gd name="T56" fmla="*/ 0 60000 65536"/>
                  <a:gd name="T57" fmla="*/ 981 w 11"/>
                  <a:gd name="T58" fmla="*/ 6797 h 13"/>
                  <a:gd name="T59" fmla="*/ 0 60000 65536"/>
                  <a:gd name="T60" fmla="*/ 981 w 11"/>
                  <a:gd name="T61" fmla="*/ 11719 h 13"/>
                  <a:gd name="T62" fmla="*/ 0 60000 65536"/>
                  <a:gd name="T63" fmla="*/ 1962 w 11"/>
                  <a:gd name="T64" fmla="*/ 11719 h 13"/>
                  <a:gd name="T65" fmla="*/ 0 60000 65536"/>
                  <a:gd name="T66" fmla="*/ 3924 w 11"/>
                  <a:gd name="T67" fmla="*/ 11719 h 13"/>
                  <a:gd name="T68" fmla="*/ 0 60000 65536"/>
                  <a:gd name="T69" fmla="*/ 4905 w 11"/>
                  <a:gd name="T70" fmla="*/ 10737 h 13"/>
                  <a:gd name="T71" fmla="*/ 0 60000 65536"/>
                  <a:gd name="T72" fmla="*/ 5797 w 11"/>
                  <a:gd name="T73" fmla="*/ 9744 h 13"/>
                  <a:gd name="T74" fmla="*/ 0 60000 65536"/>
                  <a:gd name="T75" fmla="*/ 5797 w 11"/>
                  <a:gd name="T76" fmla="*/ 8762 h 13"/>
                  <a:gd name="T77" fmla="*/ 0 60000 65536"/>
                  <a:gd name="T78" fmla="*/ 10702 w 11"/>
                  <a:gd name="T79" fmla="*/ 12702 h 13"/>
                  <a:gd name="T80" fmla="*/ 0 60000 65536"/>
                  <a:gd name="T81" fmla="*/ 8740 w 11"/>
                  <a:gd name="T82" fmla="*/ 12702 h 13"/>
                  <a:gd name="T83" fmla="*/ 0 60000 65536"/>
                  <a:gd name="T84" fmla="*/ 8740 w 11"/>
                  <a:gd name="T85" fmla="*/ 982 h 13"/>
                  <a:gd name="T86" fmla="*/ 0 60000 65536"/>
                  <a:gd name="T87" fmla="*/ 10702 w 11"/>
                  <a:gd name="T88" fmla="*/ 982 h 13"/>
                  <a:gd name="T89" fmla="*/ 0 60000 65536"/>
                  <a:gd name="T90" fmla="*/ 10702 w 11"/>
                  <a:gd name="T91" fmla="*/ 12702 h 13"/>
                  <a:gd name="T92" fmla="*/ 0 60000 65536"/>
                  <a:gd name="T93" fmla="*/ 0 w 11"/>
                  <a:gd name="T94" fmla="*/ 0 h 13"/>
                  <a:gd name="T95" fmla="*/ 11 w 11"/>
                  <a:gd name="T96" fmla="*/ 13 h 13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  <a:cxn ang="T29">
                    <a:pos x="T27" y="T28"/>
                  </a:cxn>
                  <a:cxn ang="T32">
                    <a:pos x="T30" y="T31"/>
                  </a:cxn>
                  <a:cxn ang="T35">
                    <a:pos x="T33" y="T34"/>
                  </a:cxn>
                  <a:cxn ang="T38">
                    <a:pos x="T36" y="T37"/>
                  </a:cxn>
                  <a:cxn ang="T41">
                    <a:pos x="T39" y="T40"/>
                  </a:cxn>
                  <a:cxn ang="T44">
                    <a:pos x="T42" y="T43"/>
                  </a:cxn>
                  <a:cxn ang="T47">
                    <a:pos x="T45" y="T46"/>
                  </a:cxn>
                  <a:cxn ang="T50">
                    <a:pos x="T48" y="T49"/>
                  </a:cxn>
                  <a:cxn ang="T53">
                    <a:pos x="T51" y="T52"/>
                  </a:cxn>
                  <a:cxn ang="T56">
                    <a:pos x="T54" y="T55"/>
                  </a:cxn>
                  <a:cxn ang="T59">
                    <a:pos x="T57" y="T58"/>
                  </a:cxn>
                  <a:cxn ang="T62">
                    <a:pos x="T60" y="T61"/>
                  </a:cxn>
                  <a:cxn ang="T65">
                    <a:pos x="T63" y="T64"/>
                  </a:cxn>
                  <a:cxn ang="T68">
                    <a:pos x="T66" y="T67"/>
                  </a:cxn>
                  <a:cxn ang="T71">
                    <a:pos x="T69" y="T70"/>
                  </a:cxn>
                  <a:cxn ang="T74">
                    <a:pos x="T72" y="T73"/>
                  </a:cxn>
                  <a:cxn ang="T77">
                    <a:pos x="T75" y="T76"/>
                  </a:cxn>
                  <a:cxn ang="T80">
                    <a:pos x="T78" y="T79"/>
                  </a:cxn>
                  <a:cxn ang="T83">
                    <a:pos x="T81" y="T82"/>
                  </a:cxn>
                  <a:cxn ang="T86">
                    <a:pos x="T84" y="T85"/>
                  </a:cxn>
                  <a:cxn ang="T89">
                    <a:pos x="T87" y="T88"/>
                  </a:cxn>
                  <a:cxn ang="T92">
                    <a:pos x="T90" y="T91"/>
                  </a:cxn>
                </a:cxnLst>
                <a:rect l="T93" t="T94" r="T95" b="T96"/>
                <a:pathLst>
                  <a:path w="11" h="13">
                    <a:moveTo>
                      <a:pt x="8" y="9"/>
                    </a:moveTo>
                    <a:quadBezTo>
                      <a:pt x="8" y="10"/>
                      <a:pt x="7" y="11"/>
                    </a:quadBezTo>
                    <a:cubicBezTo>
                      <a:pt x="7" y="11"/>
                      <a:pt x="7" y="12"/>
                      <a:pt x="6" y="12"/>
                    </a:cubicBezTo>
                    <a:cubicBezTo>
                      <a:pt x="6" y="12"/>
                      <a:pt x="6" y="13"/>
                      <a:pt x="5" y="13"/>
                    </a:cubicBezTo>
                    <a:quadBezTo>
                      <a:pt x="4" y="13"/>
                      <a:pt x="3" y="13"/>
                    </a:quadBezTo>
                    <a:lnTo>
                      <a:pt x="0" y="13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5"/>
                    </a:lnTo>
                    <a:lnTo>
                      <a:pt x="3" y="5"/>
                    </a:lnTo>
                    <a:cubicBezTo>
                      <a:pt x="4" y="5"/>
                      <a:pt x="5" y="6"/>
                      <a:pt x="5" y="6"/>
                    </a:cubicBezTo>
                    <a:quadBezTo>
                      <a:pt x="6" y="6"/>
                      <a:pt x="7" y="6"/>
                    </a:quadBezTo>
                    <a:quadBezTo>
                      <a:pt x="7" y="7"/>
                      <a:pt x="8" y="8"/>
                    </a:quadBezTo>
                    <a:cubicBezTo>
                      <a:pt x="8" y="8"/>
                      <a:pt x="8" y="9"/>
                      <a:pt x="8" y="9"/>
                    </a:cubicBezTo>
                    <a:close/>
                    <a:moveTo>
                      <a:pt x="6" y="9"/>
                    </a:moveTo>
                    <a:cubicBezTo>
                      <a:pt x="6" y="9"/>
                      <a:pt x="6" y="8"/>
                      <a:pt x="6" y="8"/>
                    </a:cubicBezTo>
                    <a:quadBezTo>
                      <a:pt x="6" y="8"/>
                      <a:pt x="5" y="7"/>
                    </a:quadBezTo>
                    <a:quadBezTo>
                      <a:pt x="5" y="7"/>
                      <a:pt x="4" y="7"/>
                    </a:quadBezTo>
                    <a:cubicBezTo>
                      <a:pt x="4" y="7"/>
                      <a:pt x="3" y="7"/>
                      <a:pt x="3" y="7"/>
                    </a:cubicBezTo>
                    <a:lnTo>
                      <a:pt x="1" y="7"/>
                    </a:lnTo>
                    <a:lnTo>
                      <a:pt x="1" y="12"/>
                    </a:lnTo>
                    <a:lnTo>
                      <a:pt x="2" y="12"/>
                    </a:lnTo>
                    <a:cubicBezTo>
                      <a:pt x="3" y="12"/>
                      <a:pt x="4" y="12"/>
                      <a:pt x="4" y="12"/>
                    </a:cubicBezTo>
                    <a:quadBezTo>
                      <a:pt x="5" y="11"/>
                      <a:pt x="5" y="11"/>
                    </a:quadBezTo>
                    <a:cubicBezTo>
                      <a:pt x="5" y="11"/>
                      <a:pt x="6" y="11"/>
                      <a:pt x="6" y="10"/>
                    </a:cubicBezTo>
                    <a:quadBezTo>
                      <a:pt x="6" y="10"/>
                      <a:pt x="6" y="9"/>
                    </a:quadBezTo>
                    <a:close/>
                    <a:moveTo>
                      <a:pt x="11" y="13"/>
                    </a:moveTo>
                    <a:lnTo>
                      <a:pt x="9" y="13"/>
                    </a:lnTo>
                    <a:lnTo>
                      <a:pt x="9" y="1"/>
                    </a:lnTo>
                    <a:lnTo>
                      <a:pt x="11" y="1"/>
                    </a:lnTo>
                    <a:lnTo>
                      <a:pt x="11" y="1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90" name=""/>
              <p:cNvSpPr/>
              <p:nvPr/>
            </p:nvSpPr>
            <p:spPr>
              <a:xfrm>
                <a:off x="5380641" y="828499"/>
                <a:ext cx="92043" cy="157182"/>
              </a:xfrm>
              <a:custGeom>
                <a:avLst/>
                <a:gdLst>
                  <a:gd name="T0" fmla="*/ 8722 w 10"/>
                  <a:gd name="T1" fmla="*/ 16405 h 17"/>
                  <a:gd name="T2" fmla="*/ 0 60000 65536"/>
                  <a:gd name="T3" fmla="*/ 6762 w 10"/>
                  <a:gd name="T4" fmla="*/ 16405 h 17"/>
                  <a:gd name="T5" fmla="*/ 0 60000 65536"/>
                  <a:gd name="T6" fmla="*/ 7742 w 10"/>
                  <a:gd name="T7" fmla="*/ 6740 h 17"/>
                  <a:gd name="T8" fmla="*/ 0 60000 65536"/>
                  <a:gd name="T9" fmla="*/ 980 w 10"/>
                  <a:gd name="T10" fmla="*/ 16405 h 17"/>
                  <a:gd name="T11" fmla="*/ 0 60000 65536"/>
                  <a:gd name="T12" fmla="*/ 0 w 10"/>
                  <a:gd name="T13" fmla="*/ 15426 h 17"/>
                  <a:gd name="T14" fmla="*/ 0 60000 65536"/>
                  <a:gd name="T15" fmla="*/ 980 w 10"/>
                  <a:gd name="T16" fmla="*/ 3904 h 17"/>
                  <a:gd name="T17" fmla="*/ 0 60000 65536"/>
                  <a:gd name="T18" fmla="*/ 2940 w 10"/>
                  <a:gd name="T19" fmla="*/ 3904 h 17"/>
                  <a:gd name="T20" fmla="*/ 0 60000 65536"/>
                  <a:gd name="T21" fmla="*/ 1960 w 10"/>
                  <a:gd name="T22" fmla="*/ 13480 h 17"/>
                  <a:gd name="T23" fmla="*/ 0 60000 65536"/>
                  <a:gd name="T24" fmla="*/ 7742 w 10"/>
                  <a:gd name="T25" fmla="*/ 4783 h 17"/>
                  <a:gd name="T26" fmla="*/ 0 60000 65536"/>
                  <a:gd name="T27" fmla="*/ 9702 w 10"/>
                  <a:gd name="T28" fmla="*/ 4783 h 17"/>
                  <a:gd name="T29" fmla="*/ 0 60000 65536"/>
                  <a:gd name="T30" fmla="*/ 8722 w 10"/>
                  <a:gd name="T31" fmla="*/ 16405 h 17"/>
                  <a:gd name="T32" fmla="*/ 0 60000 65536"/>
                  <a:gd name="T33" fmla="*/ 8722 w 10"/>
                  <a:gd name="T34" fmla="*/ 978 h 17"/>
                  <a:gd name="T35" fmla="*/ 0 60000 65536"/>
                  <a:gd name="T36" fmla="*/ 7742 w 10"/>
                  <a:gd name="T37" fmla="*/ 2925 h 17"/>
                  <a:gd name="T38" fmla="*/ 0 60000 65536"/>
                  <a:gd name="T39" fmla="*/ 5782 w 10"/>
                  <a:gd name="T40" fmla="*/ 2925 h 17"/>
                  <a:gd name="T41" fmla="*/ 0 60000 65536"/>
                  <a:gd name="T42" fmla="*/ 2940 w 10"/>
                  <a:gd name="T43" fmla="*/ 1957 h 17"/>
                  <a:gd name="T44" fmla="*/ 0 60000 65536"/>
                  <a:gd name="T45" fmla="*/ 2940 w 10"/>
                  <a:gd name="T46" fmla="*/ 0 h 17"/>
                  <a:gd name="T47" fmla="*/ 0 60000 65536"/>
                  <a:gd name="T48" fmla="*/ 3920 w 10"/>
                  <a:gd name="T49" fmla="*/ 0 h 17"/>
                  <a:gd name="T50" fmla="*/ 0 60000 65536"/>
                  <a:gd name="T51" fmla="*/ 4901 w 10"/>
                  <a:gd name="T52" fmla="*/ 1957 h 17"/>
                  <a:gd name="T53" fmla="*/ 0 60000 65536"/>
                  <a:gd name="T54" fmla="*/ 5782 w 10"/>
                  <a:gd name="T55" fmla="*/ 1957 h 17"/>
                  <a:gd name="T56" fmla="*/ 0 60000 65536"/>
                  <a:gd name="T57" fmla="*/ 6762 w 10"/>
                  <a:gd name="T58" fmla="*/ 1957 h 17"/>
                  <a:gd name="T59" fmla="*/ 0 60000 65536"/>
                  <a:gd name="T60" fmla="*/ 6762 w 10"/>
                  <a:gd name="T61" fmla="*/ 978 h 17"/>
                  <a:gd name="T62" fmla="*/ 0 60000 65536"/>
                  <a:gd name="T63" fmla="*/ 8722 w 10"/>
                  <a:gd name="T64" fmla="*/ 978 h 17"/>
                  <a:gd name="T65" fmla="*/ 0 60000 65536"/>
                  <a:gd name="T66" fmla="*/ 0 w 10"/>
                  <a:gd name="T67" fmla="*/ 0 h 17"/>
                  <a:gd name="T68" fmla="*/ 10 w 10"/>
                  <a:gd name="T69" fmla="*/ 17 h 17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  <a:cxn ang="T29">
                    <a:pos x="T27" y="T28"/>
                  </a:cxn>
                  <a:cxn ang="T32">
                    <a:pos x="T30" y="T31"/>
                  </a:cxn>
                  <a:cxn ang="T35">
                    <a:pos x="T33" y="T34"/>
                  </a:cxn>
                  <a:cxn ang="T38">
                    <a:pos x="T36" y="T37"/>
                  </a:cxn>
                  <a:cxn ang="T41">
                    <a:pos x="T39" y="T40"/>
                  </a:cxn>
                  <a:cxn ang="T44">
                    <a:pos x="T42" y="T43"/>
                  </a:cxn>
                  <a:cxn ang="T47">
                    <a:pos x="T45" y="T46"/>
                  </a:cxn>
                  <a:cxn ang="T50">
                    <a:pos x="T48" y="T49"/>
                  </a:cxn>
                  <a:cxn ang="T53">
                    <a:pos x="T51" y="T52"/>
                  </a:cxn>
                  <a:cxn ang="T56">
                    <a:pos x="T54" y="T55"/>
                  </a:cxn>
                  <a:cxn ang="T59">
                    <a:pos x="T57" y="T58"/>
                  </a:cxn>
                  <a:cxn ang="T62">
                    <a:pos x="T60" y="T61"/>
                  </a:cxn>
                  <a:cxn ang="T65">
                    <a:pos x="T63" y="T64"/>
                  </a:cxn>
                </a:cxnLst>
                <a:rect l="T66" t="T67" r="T68" b="T69"/>
                <a:pathLst>
                  <a:path w="10" h="17">
                    <a:moveTo>
                      <a:pt x="9" y="17"/>
                    </a:moveTo>
                    <a:lnTo>
                      <a:pt x="7" y="17"/>
                    </a:lnTo>
                    <a:lnTo>
                      <a:pt x="8" y="7"/>
                    </a:lnTo>
                    <a:lnTo>
                      <a:pt x="1" y="17"/>
                    </a:lnTo>
                    <a:lnTo>
                      <a:pt x="0" y="16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2" y="14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9" y="17"/>
                    </a:lnTo>
                    <a:close/>
                    <a:moveTo>
                      <a:pt x="9" y="1"/>
                    </a:moveTo>
                    <a:quadBezTo>
                      <a:pt x="9" y="2"/>
                      <a:pt x="8" y="3"/>
                    </a:quadBezTo>
                    <a:cubicBezTo>
                      <a:pt x="7" y="3"/>
                      <a:pt x="7" y="4"/>
                      <a:pt x="6" y="3"/>
                    </a:cubicBezTo>
                    <a:cubicBezTo>
                      <a:pt x="5" y="3"/>
                      <a:pt x="4" y="3"/>
                      <a:pt x="3" y="2"/>
                    </a:cubicBezTo>
                    <a:cubicBezTo>
                      <a:pt x="3" y="2"/>
                      <a:pt x="3" y="1"/>
                      <a:pt x="3" y="0"/>
                    </a:cubicBezTo>
                    <a:lnTo>
                      <a:pt x="4" y="0"/>
                    </a:lnTo>
                    <a:cubicBezTo>
                      <a:pt x="4" y="1"/>
                      <a:pt x="4" y="2"/>
                      <a:pt x="5" y="2"/>
                    </a:cubicBezTo>
                    <a:quadBezTo>
                      <a:pt x="5" y="2"/>
                      <a:pt x="6" y="2"/>
                    </a:quadBezTo>
                    <a:cubicBezTo>
                      <a:pt x="6" y="2"/>
                      <a:pt x="7" y="2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91" name=""/>
              <p:cNvSpPr/>
              <p:nvPr/>
            </p:nvSpPr>
            <p:spPr>
              <a:xfrm>
                <a:off x="5529842" y="882475"/>
                <a:ext cx="99969" cy="130166"/>
              </a:xfrm>
              <a:custGeom>
                <a:avLst/>
                <a:gdLst>
                  <a:gd name="T0" fmla="*/ 8740 w 11"/>
                  <a:gd name="T1" fmla="*/ 13701 h 14"/>
                  <a:gd name="T2" fmla="*/ 0 60000 65536"/>
                  <a:gd name="T3" fmla="*/ 6778 w 11"/>
                  <a:gd name="T4" fmla="*/ 13701 h 14"/>
                  <a:gd name="T5" fmla="*/ 0 60000 65536"/>
                  <a:gd name="T6" fmla="*/ 8740 w 11"/>
                  <a:gd name="T7" fmla="*/ 2959 h 14"/>
                  <a:gd name="T8" fmla="*/ 0 60000 65536"/>
                  <a:gd name="T9" fmla="*/ 3924 w 11"/>
                  <a:gd name="T10" fmla="*/ 1976 h 14"/>
                  <a:gd name="T11" fmla="*/ 0 60000 65536"/>
                  <a:gd name="T12" fmla="*/ 1962 w 11"/>
                  <a:gd name="T13" fmla="*/ 12719 h 14"/>
                  <a:gd name="T14" fmla="*/ 0 60000 65536"/>
                  <a:gd name="T15" fmla="*/ 0 w 11"/>
                  <a:gd name="T16" fmla="*/ 11736 h 14"/>
                  <a:gd name="T17" fmla="*/ 0 60000 65536"/>
                  <a:gd name="T18" fmla="*/ 2943 w 11"/>
                  <a:gd name="T19" fmla="*/ 0 h 14"/>
                  <a:gd name="T20" fmla="*/ 0 60000 65536"/>
                  <a:gd name="T21" fmla="*/ 10702 w 11"/>
                  <a:gd name="T22" fmla="*/ 1976 h 14"/>
                  <a:gd name="T23" fmla="*/ 0 60000 65536"/>
                  <a:gd name="T24" fmla="*/ 8740 w 11"/>
                  <a:gd name="T25" fmla="*/ 13701 h 14"/>
                  <a:gd name="T26" fmla="*/ 0 60000 65536"/>
                  <a:gd name="T27" fmla="*/ 0 w 11"/>
                  <a:gd name="T28" fmla="*/ 0 h 14"/>
                  <a:gd name="T29" fmla="*/ 11 w 11"/>
                  <a:gd name="T30" fmla="*/ 14 h 14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</a:cxnLst>
                <a:rect l="T27" t="T28" r="T29" b="T30"/>
                <a:pathLst>
                  <a:path w="11" h="14">
                    <a:moveTo>
                      <a:pt x="9" y="14"/>
                    </a:moveTo>
                    <a:lnTo>
                      <a:pt x="7" y="14"/>
                    </a:lnTo>
                    <a:lnTo>
                      <a:pt x="9" y="3"/>
                    </a:lnTo>
                    <a:lnTo>
                      <a:pt x="4" y="2"/>
                    </a:lnTo>
                    <a:lnTo>
                      <a:pt x="2" y="13"/>
                    </a:lnTo>
                    <a:lnTo>
                      <a:pt x="0" y="12"/>
                    </a:lnTo>
                    <a:lnTo>
                      <a:pt x="3" y="0"/>
                    </a:lnTo>
                    <a:lnTo>
                      <a:pt x="11" y="2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92" name=""/>
              <p:cNvSpPr/>
              <p:nvPr/>
            </p:nvSpPr>
            <p:spPr>
              <a:xfrm>
                <a:off x="5629811" y="911053"/>
                <a:ext cx="128603" cy="138092"/>
              </a:xfrm>
              <a:custGeom>
                <a:avLst/>
                <a:gdLst>
                  <a:gd name="T0" fmla="*/ 9621 w 14"/>
                  <a:gd name="T1" fmla="*/ 14405 h 15"/>
                  <a:gd name="T2" fmla="*/ 0 60000 65536"/>
                  <a:gd name="T3" fmla="*/ 7679 w 14"/>
                  <a:gd name="T4" fmla="*/ 14405 h 15"/>
                  <a:gd name="T5" fmla="*/ 0 60000 65536"/>
                  <a:gd name="T6" fmla="*/ 11464 w 14"/>
                  <a:gd name="T7" fmla="*/ 3799 h 15"/>
                  <a:gd name="T8" fmla="*/ 0 60000 65536"/>
                  <a:gd name="T9" fmla="*/ 5737 w 14"/>
                  <a:gd name="T10" fmla="*/ 9640 h 15"/>
                  <a:gd name="T11" fmla="*/ 0 60000 65536"/>
                  <a:gd name="T12" fmla="*/ 4761 w 14"/>
                  <a:gd name="T13" fmla="*/ 9640 h 15"/>
                  <a:gd name="T14" fmla="*/ 0 60000 65536"/>
                  <a:gd name="T15" fmla="*/ 4761 w 14"/>
                  <a:gd name="T16" fmla="*/ 1944 h 15"/>
                  <a:gd name="T17" fmla="*/ 0 60000 65536"/>
                  <a:gd name="T18" fmla="*/ 976 w 14"/>
                  <a:gd name="T19" fmla="*/ 11485 h 15"/>
                  <a:gd name="T20" fmla="*/ 0 60000 65536"/>
                  <a:gd name="T21" fmla="*/ 0 w 14"/>
                  <a:gd name="T22" fmla="*/ 11485 h 15"/>
                  <a:gd name="T23" fmla="*/ 0 60000 65536"/>
                  <a:gd name="T24" fmla="*/ 3785 w 14"/>
                  <a:gd name="T25" fmla="*/ 0 h 15"/>
                  <a:gd name="T26" fmla="*/ 0 60000 65536"/>
                  <a:gd name="T27" fmla="*/ 5737 w 14"/>
                  <a:gd name="T28" fmla="*/ 977 h 15"/>
                  <a:gd name="T29" fmla="*/ 0 60000 65536"/>
                  <a:gd name="T30" fmla="*/ 6703 w 14"/>
                  <a:gd name="T31" fmla="*/ 7686 h 15"/>
                  <a:gd name="T32" fmla="*/ 0 60000 65536"/>
                  <a:gd name="T33" fmla="*/ 11464 w 14"/>
                  <a:gd name="T34" fmla="*/ 2921 h 15"/>
                  <a:gd name="T35" fmla="*/ 0 60000 65536"/>
                  <a:gd name="T36" fmla="*/ 13406 w 14"/>
                  <a:gd name="T37" fmla="*/ 2921 h 15"/>
                  <a:gd name="T38" fmla="*/ 0 60000 65536"/>
                  <a:gd name="T39" fmla="*/ 9621 w 14"/>
                  <a:gd name="T40" fmla="*/ 14405 h 15"/>
                  <a:gd name="T41" fmla="*/ 0 60000 65536"/>
                  <a:gd name="T42" fmla="*/ 0 w 14"/>
                  <a:gd name="T43" fmla="*/ 0 h 15"/>
                  <a:gd name="T44" fmla="*/ 14 w 14"/>
                  <a:gd name="T45" fmla="*/ 15 h 15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  <a:cxn ang="T29">
                    <a:pos x="T27" y="T28"/>
                  </a:cxn>
                  <a:cxn ang="T32">
                    <a:pos x="T30" y="T31"/>
                  </a:cxn>
                  <a:cxn ang="T35">
                    <a:pos x="T33" y="T34"/>
                  </a:cxn>
                  <a:cxn ang="T38">
                    <a:pos x="T36" y="T37"/>
                  </a:cxn>
                  <a:cxn ang="T41">
                    <a:pos x="T39" y="T40"/>
                  </a:cxn>
                </a:cxnLst>
                <a:rect l="T42" t="T43" r="T44" b="T45"/>
                <a:pathLst>
                  <a:path w="14" h="15">
                    <a:moveTo>
                      <a:pt x="10" y="15"/>
                    </a:moveTo>
                    <a:lnTo>
                      <a:pt x="8" y="15"/>
                    </a:lnTo>
                    <a:lnTo>
                      <a:pt x="12" y="4"/>
                    </a:lnTo>
                    <a:lnTo>
                      <a:pt x="6" y="10"/>
                    </a:lnTo>
                    <a:lnTo>
                      <a:pt x="5" y="10"/>
                    </a:lnTo>
                    <a:lnTo>
                      <a:pt x="5" y="2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7" y="8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93" name=""/>
              <p:cNvSpPr/>
              <p:nvPr/>
            </p:nvSpPr>
            <p:spPr>
              <a:xfrm>
                <a:off x="5731398" y="957103"/>
                <a:ext cx="128603" cy="139655"/>
              </a:xfrm>
              <a:custGeom>
                <a:avLst/>
                <a:gdLst>
                  <a:gd name="T0" fmla="*/ 7784 w 14"/>
                  <a:gd name="T1" fmla="*/ 14701 h 15"/>
                  <a:gd name="T2" fmla="*/ 0 60000 65536"/>
                  <a:gd name="T3" fmla="*/ 6900 w 14"/>
                  <a:gd name="T4" fmla="*/ 13718 h 15"/>
                  <a:gd name="T5" fmla="*/ 0 60000 65536"/>
                  <a:gd name="T6" fmla="*/ 11736 w 14"/>
                  <a:gd name="T7" fmla="*/ 4937 h 15"/>
                  <a:gd name="T8" fmla="*/ 0 60000 65536"/>
                  <a:gd name="T9" fmla="*/ 6900 w 14"/>
                  <a:gd name="T10" fmla="*/ 1977 h 15"/>
                  <a:gd name="T11" fmla="*/ 0 60000 65536"/>
                  <a:gd name="T12" fmla="*/ 1976 w 14"/>
                  <a:gd name="T13" fmla="*/ 11741 h 15"/>
                  <a:gd name="T14" fmla="*/ 0 60000 65536"/>
                  <a:gd name="T15" fmla="*/ 0 w 14"/>
                  <a:gd name="T16" fmla="*/ 10758 h 15"/>
                  <a:gd name="T17" fmla="*/ 0 60000 65536"/>
                  <a:gd name="T18" fmla="*/ 6900 w 14"/>
                  <a:gd name="T19" fmla="*/ 0 h 15"/>
                  <a:gd name="T20" fmla="*/ 0 60000 65536"/>
                  <a:gd name="T21" fmla="*/ 13701 w 14"/>
                  <a:gd name="T22" fmla="*/ 4937 h 15"/>
                  <a:gd name="T23" fmla="*/ 0 60000 65536"/>
                  <a:gd name="T24" fmla="*/ 7784 w 14"/>
                  <a:gd name="T25" fmla="*/ 14701 h 15"/>
                  <a:gd name="T26" fmla="*/ 0 60000 65536"/>
                  <a:gd name="T27" fmla="*/ 0 w 14"/>
                  <a:gd name="T28" fmla="*/ 0 h 15"/>
                  <a:gd name="T29" fmla="*/ 14 w 14"/>
                  <a:gd name="T30" fmla="*/ 15 h 15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</a:cxnLst>
                <a:rect l="T27" t="T28" r="T29" b="T30"/>
                <a:pathLst>
                  <a:path w="14" h="15">
                    <a:moveTo>
                      <a:pt x="8" y="15"/>
                    </a:moveTo>
                    <a:lnTo>
                      <a:pt x="7" y="14"/>
                    </a:lnTo>
                    <a:lnTo>
                      <a:pt x="12" y="5"/>
                    </a:lnTo>
                    <a:lnTo>
                      <a:pt x="7" y="2"/>
                    </a:lnTo>
                    <a:lnTo>
                      <a:pt x="2" y="12"/>
                    </a:lnTo>
                    <a:lnTo>
                      <a:pt x="0" y="11"/>
                    </a:lnTo>
                    <a:lnTo>
                      <a:pt x="7" y="0"/>
                    </a:lnTo>
                    <a:lnTo>
                      <a:pt x="14" y="5"/>
                    </a:lnTo>
                    <a:lnTo>
                      <a:pt x="8" y="15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94" name=""/>
              <p:cNvSpPr/>
              <p:nvPr/>
            </p:nvSpPr>
            <p:spPr>
              <a:xfrm>
                <a:off x="5806027" y="1041220"/>
                <a:ext cx="138092" cy="130166"/>
              </a:xfrm>
              <a:custGeom>
                <a:avLst/>
                <a:gdLst>
                  <a:gd name="T0" fmla="*/ 3799 w 15"/>
                  <a:gd name="T1" fmla="*/ 13406 h 14"/>
                  <a:gd name="T2" fmla="*/ 0 60000 65536"/>
                  <a:gd name="T3" fmla="*/ 3799 w 15"/>
                  <a:gd name="T4" fmla="*/ 11464 h 14"/>
                  <a:gd name="T5" fmla="*/ 0 60000 65536"/>
                  <a:gd name="T6" fmla="*/ 6719 w 15"/>
                  <a:gd name="T7" fmla="*/ 5737 h 14"/>
                  <a:gd name="T8" fmla="*/ 0 60000 65536"/>
                  <a:gd name="T9" fmla="*/ 5742 w 15"/>
                  <a:gd name="T10" fmla="*/ 4761 h 14"/>
                  <a:gd name="T11" fmla="*/ 0 60000 65536"/>
                  <a:gd name="T12" fmla="*/ 977 w 15"/>
                  <a:gd name="T13" fmla="*/ 6703 h 14"/>
                  <a:gd name="T14" fmla="*/ 0 60000 65536"/>
                  <a:gd name="T15" fmla="*/ 0 w 15"/>
                  <a:gd name="T16" fmla="*/ 5737 h 14"/>
                  <a:gd name="T17" fmla="*/ 0 60000 65536"/>
                  <a:gd name="T18" fmla="*/ 11485 w 15"/>
                  <a:gd name="T19" fmla="*/ 0 h 14"/>
                  <a:gd name="T20" fmla="*/ 0 60000 65536"/>
                  <a:gd name="T21" fmla="*/ 11485 w 15"/>
                  <a:gd name="T22" fmla="*/ 1942 h 14"/>
                  <a:gd name="T23" fmla="*/ 0 60000 65536"/>
                  <a:gd name="T24" fmla="*/ 6719 w 15"/>
                  <a:gd name="T25" fmla="*/ 3785 h 14"/>
                  <a:gd name="T26" fmla="*/ 0 60000 65536"/>
                  <a:gd name="T27" fmla="*/ 7686 w 15"/>
                  <a:gd name="T28" fmla="*/ 4761 h 14"/>
                  <a:gd name="T29" fmla="*/ 0 60000 65536"/>
                  <a:gd name="T30" fmla="*/ 9640 w 15"/>
                  <a:gd name="T31" fmla="*/ 5737 h 14"/>
                  <a:gd name="T32" fmla="*/ 0 60000 65536"/>
                  <a:gd name="T33" fmla="*/ 10607 w 15"/>
                  <a:gd name="T34" fmla="*/ 5737 h 14"/>
                  <a:gd name="T35" fmla="*/ 0 60000 65536"/>
                  <a:gd name="T36" fmla="*/ 10607 w 15"/>
                  <a:gd name="T37" fmla="*/ 4761 h 14"/>
                  <a:gd name="T38" fmla="*/ 0 60000 65536"/>
                  <a:gd name="T39" fmla="*/ 13438 w 15"/>
                  <a:gd name="T40" fmla="*/ 5737 h 14"/>
                  <a:gd name="T41" fmla="*/ 0 60000 65536"/>
                  <a:gd name="T42" fmla="*/ 14405 w 15"/>
                  <a:gd name="T43" fmla="*/ 6703 h 14"/>
                  <a:gd name="T44" fmla="*/ 0 60000 65536"/>
                  <a:gd name="T45" fmla="*/ 14405 w 15"/>
                  <a:gd name="T46" fmla="*/ 7679 h 14"/>
                  <a:gd name="T47" fmla="*/ 0 60000 65536"/>
                  <a:gd name="T48" fmla="*/ 13438 w 15"/>
                  <a:gd name="T49" fmla="*/ 8645 h 14"/>
                  <a:gd name="T50" fmla="*/ 0 60000 65536"/>
                  <a:gd name="T51" fmla="*/ 13438 w 15"/>
                  <a:gd name="T52" fmla="*/ 7679 h 14"/>
                  <a:gd name="T53" fmla="*/ 0 60000 65536"/>
                  <a:gd name="T54" fmla="*/ 12462 w 15"/>
                  <a:gd name="T55" fmla="*/ 6703 h 14"/>
                  <a:gd name="T56" fmla="*/ 0 60000 65536"/>
                  <a:gd name="T57" fmla="*/ 10607 w 15"/>
                  <a:gd name="T58" fmla="*/ 6703 h 14"/>
                  <a:gd name="T59" fmla="*/ 0 60000 65536"/>
                  <a:gd name="T60" fmla="*/ 8663 w 15"/>
                  <a:gd name="T61" fmla="*/ 6703 h 14"/>
                  <a:gd name="T62" fmla="*/ 0 60000 65536"/>
                  <a:gd name="T63" fmla="*/ 7686 w 15"/>
                  <a:gd name="T64" fmla="*/ 6703 h 14"/>
                  <a:gd name="T65" fmla="*/ 0 60000 65536"/>
                  <a:gd name="T66" fmla="*/ 3799 w 15"/>
                  <a:gd name="T67" fmla="*/ 13406 h 14"/>
                  <a:gd name="T68" fmla="*/ 0 60000 65536"/>
                  <a:gd name="T69" fmla="*/ 0 w 15"/>
                  <a:gd name="T70" fmla="*/ 0 h 14"/>
                  <a:gd name="T71" fmla="*/ 15 w 15"/>
                  <a:gd name="T72" fmla="*/ 14 h 14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  <a:cxn ang="T14">
                    <a:pos x="T12" y="T13"/>
                  </a:cxn>
                  <a:cxn ang="T17">
                    <a:pos x="T15" y="T16"/>
                  </a:cxn>
                  <a:cxn ang="T20">
                    <a:pos x="T18" y="T19"/>
                  </a:cxn>
                  <a:cxn ang="T23">
                    <a:pos x="T21" y="T22"/>
                  </a:cxn>
                  <a:cxn ang="T26">
                    <a:pos x="T24" y="T25"/>
                  </a:cxn>
                  <a:cxn ang="T29">
                    <a:pos x="T27" y="T28"/>
                  </a:cxn>
                  <a:cxn ang="T32">
                    <a:pos x="T30" y="T31"/>
                  </a:cxn>
                  <a:cxn ang="T35">
                    <a:pos x="T33" y="T34"/>
                  </a:cxn>
                  <a:cxn ang="T38">
                    <a:pos x="T36" y="T37"/>
                  </a:cxn>
                  <a:cxn ang="T41">
                    <a:pos x="T39" y="T40"/>
                  </a:cxn>
                  <a:cxn ang="T44">
                    <a:pos x="T42" y="T43"/>
                  </a:cxn>
                  <a:cxn ang="T47">
                    <a:pos x="T45" y="T46"/>
                  </a:cxn>
                  <a:cxn ang="T50">
                    <a:pos x="T48" y="T49"/>
                  </a:cxn>
                  <a:cxn ang="T53">
                    <a:pos x="T51" y="T52"/>
                  </a:cxn>
                  <a:cxn ang="T56">
                    <a:pos x="T54" y="T55"/>
                  </a:cxn>
                  <a:cxn ang="T59">
                    <a:pos x="T57" y="T58"/>
                  </a:cxn>
                  <a:cxn ang="T62">
                    <a:pos x="T60" y="T61"/>
                  </a:cxn>
                  <a:cxn ang="T65">
                    <a:pos x="T63" y="T64"/>
                  </a:cxn>
                  <a:cxn ang="T68">
                    <a:pos x="T66" y="T67"/>
                  </a:cxn>
                </a:cxnLst>
                <a:rect l="T69" t="T70" r="T71" b="T72"/>
                <a:pathLst>
                  <a:path w="15" h="14">
                    <a:moveTo>
                      <a:pt x="4" y="14"/>
                    </a:moveTo>
                    <a:lnTo>
                      <a:pt x="4" y="12"/>
                    </a:lnTo>
                    <a:lnTo>
                      <a:pt x="7" y="6"/>
                    </a:lnTo>
                    <a:lnTo>
                      <a:pt x="6" y="5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7" y="4"/>
                    </a:lnTo>
                    <a:quadBezTo>
                      <a:pt x="8" y="5"/>
                      <a:pt x="8" y="5"/>
                    </a:quadBezTo>
                    <a:quadBezTo>
                      <a:pt x="9" y="6"/>
                      <a:pt x="10" y="6"/>
                    </a:quadBezTo>
                    <a:quadBezTo>
                      <a:pt x="10" y="6"/>
                      <a:pt x="11" y="6"/>
                    </a:quadBezTo>
                    <a:quadBezTo>
                      <a:pt x="11" y="5"/>
                      <a:pt x="11" y="5"/>
                    </a:quadBezTo>
                    <a:cubicBezTo>
                      <a:pt x="12" y="5"/>
                      <a:pt x="13" y="5"/>
                      <a:pt x="14" y="6"/>
                    </a:cubicBezTo>
                    <a:cubicBezTo>
                      <a:pt x="14" y="6"/>
                      <a:pt x="15" y="7"/>
                      <a:pt x="15" y="7"/>
                    </a:cubicBezTo>
                    <a:lnTo>
                      <a:pt x="15" y="8"/>
                    </a:lnTo>
                    <a:lnTo>
                      <a:pt x="14" y="9"/>
                    </a:lnTo>
                    <a:lnTo>
                      <a:pt x="14" y="8"/>
                    </a:lnTo>
                    <a:cubicBezTo>
                      <a:pt x="14" y="8"/>
                      <a:pt x="13" y="7"/>
                      <a:pt x="13" y="7"/>
                    </a:cubicBezTo>
                    <a:quadBezTo>
                      <a:pt x="12" y="7"/>
                      <a:pt x="11" y="7"/>
                    </a:quadBezTo>
                    <a:quadBezTo>
                      <a:pt x="10" y="7"/>
                      <a:pt x="9" y="7"/>
                    </a:quadBezTo>
                    <a:cubicBezTo>
                      <a:pt x="9" y="7"/>
                      <a:pt x="8" y="7"/>
                      <a:pt x="8" y="7"/>
                    </a:cubicBez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324" name="Group 1"/>
            <p:cNvGrpSpPr/>
            <p:nvPr/>
          </p:nvGrpSpPr>
          <p:grpSpPr>
            <a:xfrm rot="0">
              <a:off x="4552141" y="1264992"/>
              <a:ext cx="1437971" cy="1444390"/>
              <a:chOff x="4552142" y="1264992"/>
              <a:chExt cx="1437971" cy="1444390"/>
            </a:xfrm>
          </p:grpSpPr>
          <p:sp>
            <p:nvSpPr>
              <p:cNvPr id="11367" name=""/>
              <p:cNvSpPr txBox="1"/>
              <p:nvPr/>
            </p:nvSpPr>
            <p:spPr>
              <a:xfrm>
                <a:off x="4552142" y="1264992"/>
                <a:ext cx="772961" cy="99997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marL="0" lvl="0" indent="0" algn="l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68" name=""/>
              <p:cNvSpPr txBox="1"/>
              <p:nvPr/>
            </p:nvSpPr>
            <p:spPr>
              <a:xfrm>
                <a:off x="4910825" y="1264992"/>
                <a:ext cx="61901" cy="342831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1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69" name=""/>
              <p:cNvSpPr txBox="1"/>
              <p:nvPr/>
            </p:nvSpPr>
            <p:spPr>
              <a:xfrm>
                <a:off x="4606062" y="1393596"/>
                <a:ext cx="671428" cy="344394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определение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70" name=""/>
              <p:cNvSpPr txBox="1"/>
              <p:nvPr/>
            </p:nvSpPr>
            <p:spPr>
              <a:xfrm>
                <a:off x="4661656" y="1533251"/>
                <a:ext cx="566603" cy="342831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психологи-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71" name=""/>
              <p:cNvSpPr txBox="1"/>
              <p:nvPr/>
            </p:nvSpPr>
            <p:spPr>
              <a:xfrm>
                <a:off x="4744154" y="1661799"/>
                <a:ext cx="395243" cy="34444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ческого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72" name=""/>
              <p:cNvSpPr txBox="1"/>
              <p:nvPr/>
            </p:nvSpPr>
            <p:spPr>
              <a:xfrm>
                <a:off x="4753699" y="1791965"/>
                <a:ext cx="380898" cy="342831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статуса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73" name=""/>
              <p:cNvSpPr txBox="1"/>
              <p:nvPr/>
            </p:nvSpPr>
            <p:spPr>
              <a:xfrm>
                <a:off x="4698161" y="1930058"/>
                <a:ext cx="492031" cy="344394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учащихся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74" name=""/>
              <p:cNvSpPr txBox="1"/>
              <p:nvPr/>
            </p:nvSpPr>
            <p:spPr>
              <a:xfrm>
                <a:off x="5325103" y="1264992"/>
                <a:ext cx="665009" cy="144439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marL="0" lvl="0" indent="0" algn="l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75" name=""/>
              <p:cNvSpPr txBox="1"/>
              <p:nvPr/>
            </p:nvSpPr>
            <p:spPr>
              <a:xfrm>
                <a:off x="5629811" y="1264992"/>
                <a:ext cx="61901" cy="342831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2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76" name=""/>
              <p:cNvSpPr txBox="1"/>
              <p:nvPr/>
            </p:nvSpPr>
            <p:spPr>
              <a:xfrm>
                <a:off x="5371096" y="1393596"/>
                <a:ext cx="580948" cy="344394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разработка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77" name=""/>
              <p:cNvSpPr txBox="1"/>
              <p:nvPr/>
            </p:nvSpPr>
            <p:spPr>
              <a:xfrm>
                <a:off x="5409220" y="1533251"/>
                <a:ext cx="506320" cy="342831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стратегии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78" name=""/>
              <p:cNvSpPr txBox="1"/>
              <p:nvPr/>
            </p:nvSpPr>
            <p:spPr>
              <a:xfrm>
                <a:off x="5409220" y="1661799"/>
                <a:ext cx="496775" cy="34444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психолог.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79" name=""/>
              <p:cNvSpPr txBox="1"/>
              <p:nvPr/>
            </p:nvSpPr>
            <p:spPr>
              <a:xfrm>
                <a:off x="5361607" y="1791965"/>
                <a:ext cx="595182" cy="342831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сопровожд.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80" name=""/>
              <p:cNvSpPr txBox="1"/>
              <p:nvPr/>
            </p:nvSpPr>
            <p:spPr>
              <a:xfrm>
                <a:off x="5371096" y="1930058"/>
                <a:ext cx="579330" cy="344394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учащихся с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81" name=""/>
              <p:cNvSpPr txBox="1"/>
              <p:nvPr/>
            </p:nvSpPr>
            <p:spPr>
              <a:xfrm>
                <a:off x="5482229" y="2060224"/>
                <a:ext cx="358683" cy="342831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учетом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  <p:sp>
            <p:nvSpPr>
              <p:cNvPr id="11382" name=""/>
              <p:cNvSpPr txBox="1"/>
              <p:nvPr/>
            </p:nvSpPr>
            <p:spPr>
              <a:xfrm>
                <a:off x="5399675" y="2190335"/>
                <a:ext cx="528536" cy="342831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</a:ln>
            </p:spPr>
            <p:txBody>
              <a:bodyPr vert="horz" wrap="none" lIns="0" tIns="0" rIns="0" bIns="0" anchor="t">
                <a:noAutofit/>
              </a:bodyPr>
              <a:p>
                <a:pPr marL="0" lvl="0" indent="0" algn="l" rtl="0" eaLnBrk="1" latinLnBrk="0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None/>
                  <a:defRPr/>
                </a:pPr>
                <a:r>
  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  <a:solidFill>
                      <a:srgbClr val="000000">
                        <a:alpha val="100000"/>
                      </a:srgbClr>
                    </a:solidFill>
                    <a:latin typeface="Arial Black"/>
                  </a:rPr>
                  <a:t>патологии</a:t>
                </a:r>
  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  <a:solidFill>
                    <a:schemeClr val="tx1"/>
                  </a:solidFill>
                  <a:latin typeface="Arial"/>
                </a:endParaRPr>
              </a:p>
            </p:txBody>
          </p:sp>
        </p:grpSp>
        <p:sp>
          <p:nvSpPr>
            <p:cNvPr id="11325" name=""/>
            <p:cNvSpPr/>
            <p:nvPr/>
          </p:nvSpPr>
          <p:spPr>
            <a:xfrm>
              <a:off x="4442628" y="1042782"/>
              <a:ext cx="1658617" cy="1666599"/>
            </a:xfrm>
            <a:prstGeom prst="ellipse">
              <a:avLst/>
            </a:prstGeom>
            <a:noFill/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grpSp>
          <p:nvGrpSpPr>
            <p:cNvPr id="11326" name="Group 1"/>
            <p:cNvGrpSpPr/>
            <p:nvPr/>
          </p:nvGrpSpPr>
          <p:grpSpPr>
            <a:xfrm rot="0">
              <a:off x="330160" y="1042782"/>
              <a:ext cx="1562" cy="3780744"/>
              <a:chOff x="330160" y="1042782"/>
              <a:chExt cx="1562" cy="3780744"/>
            </a:xfrm>
          </p:grpSpPr>
          <p:cxnSp>
            <p:nvCxnSpPr>
              <p:cNvPr id="11365" name=""/>
              <p:cNvCxnSpPr/>
              <p:nvPr/>
            </p:nvCxnSpPr>
            <p:spPr>
              <a:xfrm>
                <a:off x="330160" y="1042782"/>
                <a:ext cx="0" cy="3706171"/>
              </a:xfrm>
              <a:prstGeom prst="line">
                <a:avLst/>
              </a:prstGeom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</p:cxnSp>
          <p:sp>
            <p:nvSpPr>
              <p:cNvPr id="11366" name=""/>
              <p:cNvSpPr/>
              <p:nvPr/>
            </p:nvSpPr>
            <p:spPr>
              <a:xfrm>
                <a:off x="330160" y="4729865"/>
                <a:ext cx="1562" cy="93661"/>
              </a:xfrm>
              <a:custGeom>
                <a:avLst/>
                <a:gdLst>
                  <a:gd name="T0" fmla="*/ 0 w 109"/>
                  <a:gd name="T1" fmla="*/ 0 h 99"/>
                  <a:gd name="T2" fmla="*/ 0 60000 65536"/>
                  <a:gd name="T3" fmla="*/ 60 w 109"/>
                  <a:gd name="T4" fmla="*/ 99 h 99"/>
                  <a:gd name="T5" fmla="*/ 0 60000 65536"/>
                  <a:gd name="T6" fmla="*/ 109 w 109"/>
                  <a:gd name="T7" fmla="*/ 0 h 99"/>
                  <a:gd name="T8" fmla="*/ 0 60000 65536"/>
                  <a:gd name="T9" fmla="*/ 0 w 109"/>
                  <a:gd name="T10" fmla="*/ 0 h 99"/>
                  <a:gd name="T11" fmla="*/ 0 60000 65536"/>
                  <a:gd name="T12" fmla="*/ 0 w 109"/>
                  <a:gd name="T13" fmla="*/ 0 h 99"/>
                  <a:gd name="T14" fmla="*/ 109 w 109"/>
                  <a:gd name="T15" fmla="*/ 99 h 99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</a:cxnLst>
                <a:rect l="T12" t="T13" r="T14" b="T15"/>
                <a:pathLst>
                  <a:path w="109" h="99">
                    <a:moveTo>
                      <a:pt x="0" y="0"/>
                    </a:moveTo>
                    <a:lnTo>
                      <a:pt x="60" y="99"/>
                    </a:lnTo>
                    <a:lnTo>
                      <a:pt x="10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 algn="ctr">
                <a:noFill/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327" name=""/>
            <p:cNvSpPr txBox="1"/>
            <p:nvPr/>
          </p:nvSpPr>
          <p:spPr>
            <a:xfrm>
              <a:off x="350757" y="3858497"/>
              <a:ext cx="295218" cy="2225277"/>
            </a:xfrm>
            <a:prstGeom prst="rect">
              <a:avLst/>
            </a:prstGeom>
            <a:solidFill>
              <a:srgbClr val="ffffff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28" name=""/>
            <p:cNvSpPr txBox="1"/>
            <p:nvPr/>
          </p:nvSpPr>
          <p:spPr>
            <a:xfrm rot="16200000">
              <a:off x="-152326" y="4877446"/>
              <a:ext cx="1309367" cy="30325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8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ДОКУМЕНТАЦИЯ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29" name=""/>
            <p:cNvSpPr txBox="1"/>
            <p:nvPr/>
          </p:nvSpPr>
          <p:spPr>
            <a:xfrm>
              <a:off x="4515637" y="5415584"/>
              <a:ext cx="663447" cy="33328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30" name=""/>
            <p:cNvSpPr txBox="1"/>
            <p:nvPr/>
          </p:nvSpPr>
          <p:spPr>
            <a:xfrm>
              <a:off x="4607680" y="5461577"/>
              <a:ext cx="396806" cy="34444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II этап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31" name=""/>
            <p:cNvSpPr txBox="1"/>
            <p:nvPr/>
          </p:nvSpPr>
          <p:spPr>
            <a:xfrm>
              <a:off x="1530070" y="5415584"/>
              <a:ext cx="663447" cy="33328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32" name=""/>
            <p:cNvSpPr txBox="1"/>
            <p:nvPr/>
          </p:nvSpPr>
          <p:spPr>
            <a:xfrm>
              <a:off x="1622113" y="5461577"/>
              <a:ext cx="342831" cy="34444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I этап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33" name=""/>
            <p:cNvSpPr txBox="1"/>
            <p:nvPr/>
          </p:nvSpPr>
          <p:spPr>
            <a:xfrm>
              <a:off x="7391635" y="5415584"/>
              <a:ext cx="884093" cy="33328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34" name=""/>
            <p:cNvSpPr txBox="1"/>
            <p:nvPr/>
          </p:nvSpPr>
          <p:spPr>
            <a:xfrm>
              <a:off x="7483678" y="5461577"/>
              <a:ext cx="450782" cy="34444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6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III этап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grpSp>
          <p:nvGrpSpPr>
            <p:cNvPr id="11335" name="Group 1"/>
            <p:cNvGrpSpPr/>
            <p:nvPr/>
          </p:nvGrpSpPr>
          <p:grpSpPr>
            <a:xfrm rot="0">
              <a:off x="645976" y="136474"/>
              <a:ext cx="147637" cy="0"/>
              <a:chOff x="645976" y="136473"/>
              <a:chExt cx="147637" cy="0"/>
            </a:xfrm>
          </p:grpSpPr>
          <p:cxnSp>
            <p:nvCxnSpPr>
              <p:cNvPr id="11363" name=""/>
              <p:cNvCxnSpPr/>
              <p:nvPr/>
            </p:nvCxnSpPr>
            <p:spPr>
              <a:xfrm>
                <a:off x="645976" y="136473"/>
                <a:ext cx="73009" cy="0"/>
              </a:xfrm>
              <a:prstGeom prst="line">
                <a:avLst/>
              </a:prstGeom>
              <a:ln w="0" cap="flat" cmpd="sng" algn="ctr">
                <a:solidFill>
                  <a:srgbClr val="000000"/>
                </a:solidFill>
                <a:prstDash val="solid"/>
                <a:round/>
              </a:ln>
            </p:spPr>
          </p:cxnSp>
          <p:sp>
            <p:nvSpPr>
              <p:cNvPr id="11364" name=""/>
              <p:cNvSpPr/>
              <p:nvPr/>
            </p:nvSpPr>
            <p:spPr>
              <a:xfrm>
                <a:off x="699951" y="136473"/>
                <a:ext cx="93661" cy="0"/>
              </a:xfrm>
              <a:custGeom>
                <a:avLst/>
                <a:gdLst>
                  <a:gd name="T0" fmla="*/ 0 w 99"/>
                  <a:gd name="T1" fmla="*/ 108 h 108"/>
                  <a:gd name="T2" fmla="*/ 0 60000 65536"/>
                  <a:gd name="T3" fmla="*/ 99 w 99"/>
                  <a:gd name="T4" fmla="*/ 49 h 108"/>
                  <a:gd name="T5" fmla="*/ 0 60000 65536"/>
                  <a:gd name="T6" fmla="*/ 0 w 99"/>
                  <a:gd name="T7" fmla="*/ 0 h 108"/>
                  <a:gd name="T8" fmla="*/ 0 60000 65536"/>
                  <a:gd name="T9" fmla="*/ 0 w 99"/>
                  <a:gd name="T10" fmla="*/ 108 h 108"/>
                  <a:gd name="T11" fmla="*/ 0 60000 65536"/>
                  <a:gd name="T12" fmla="*/ 0 w 99"/>
                  <a:gd name="T13" fmla="*/ 0 h 108"/>
                  <a:gd name="T14" fmla="*/ 99 w 99"/>
                  <a:gd name="T15" fmla="*/ 108 h 108"/>
                </a:gdLst>
                <a:cxnLst>
                  <a:cxn ang="T2">
                    <a:pos x="T0" y="T1"/>
                  </a:cxn>
                  <a:cxn ang="T5">
                    <a:pos x="T3" y="T4"/>
                  </a:cxn>
                  <a:cxn ang="T8">
                    <a:pos x="T6" y="T7"/>
                  </a:cxn>
                  <a:cxn ang="T11">
                    <a:pos x="T9" y="T10"/>
                  </a:cxn>
                </a:cxnLst>
                <a:rect l="T12" t="T13" r="T14" b="T15"/>
                <a:pathLst>
                  <a:path w="99" h="108">
                    <a:moveTo>
                      <a:pt x="0" y="108"/>
                    </a:moveTo>
                    <a:lnTo>
                      <a:pt x="99" y="49"/>
                    </a:lnTo>
                    <a:lnTo>
                      <a:pt x="0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 algn="ctr">
                <a:noFill/>
                <a:prstDash val="solid"/>
                <a:round/>
              </a:ln>
            </p:spPr>
            <p:txBody>
              <a:bodyPr vert="horz" wrap="square" lIns="91440" tIns="45720" rIns="91440" bIns="45720" anchor="t">
                <a:noAutofit/>
              </a:bodyPr>
              <a:p>
                <a:pPr lvl="0" algn="l">
                  <a:buNone/>
                  <a:defRPr/>
                </a:pPr>
                <a:endParaRPr lang="ru-RU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336" name=""/>
            <p:cNvCxnSpPr/>
            <p:nvPr/>
          </p:nvCxnSpPr>
          <p:spPr>
            <a:xfrm>
              <a:off x="1234851" y="1115792"/>
              <a:ext cx="0" cy="2669696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37" name=""/>
            <p:cNvCxnSpPr/>
            <p:nvPr/>
          </p:nvCxnSpPr>
          <p:spPr>
            <a:xfrm>
              <a:off x="1234851" y="3785488"/>
              <a:ext cx="73009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38" name=""/>
            <p:cNvCxnSpPr/>
            <p:nvPr/>
          </p:nvCxnSpPr>
          <p:spPr>
            <a:xfrm>
              <a:off x="1234851" y="2895087"/>
              <a:ext cx="73009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39" name=""/>
            <p:cNvCxnSpPr/>
            <p:nvPr/>
          </p:nvCxnSpPr>
          <p:spPr>
            <a:xfrm>
              <a:off x="1234851" y="2006249"/>
              <a:ext cx="73009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40" name=""/>
            <p:cNvCxnSpPr/>
            <p:nvPr/>
          </p:nvCxnSpPr>
          <p:spPr>
            <a:xfrm>
              <a:off x="1234851" y="1115792"/>
              <a:ext cx="73009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41" name=""/>
            <p:cNvCxnSpPr/>
            <p:nvPr/>
          </p:nvCxnSpPr>
          <p:spPr>
            <a:xfrm>
              <a:off x="2856964" y="893582"/>
              <a:ext cx="0" cy="2223714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42" name=""/>
            <p:cNvCxnSpPr/>
            <p:nvPr/>
          </p:nvCxnSpPr>
          <p:spPr>
            <a:xfrm>
              <a:off x="2856964" y="3117297"/>
              <a:ext cx="147637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43" name=""/>
            <p:cNvCxnSpPr/>
            <p:nvPr/>
          </p:nvCxnSpPr>
          <p:spPr>
            <a:xfrm>
              <a:off x="2856964" y="2598250"/>
              <a:ext cx="147637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44" name=""/>
            <p:cNvCxnSpPr/>
            <p:nvPr/>
          </p:nvCxnSpPr>
          <p:spPr>
            <a:xfrm>
              <a:off x="2856964" y="2006249"/>
              <a:ext cx="147637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45" name=""/>
            <p:cNvCxnSpPr/>
            <p:nvPr/>
          </p:nvCxnSpPr>
          <p:spPr>
            <a:xfrm>
              <a:off x="2856964" y="1487201"/>
              <a:ext cx="147637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46" name=""/>
            <p:cNvCxnSpPr/>
            <p:nvPr/>
          </p:nvCxnSpPr>
          <p:spPr>
            <a:xfrm>
              <a:off x="2856964" y="893582"/>
              <a:ext cx="147637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47" name=""/>
            <p:cNvCxnSpPr/>
            <p:nvPr/>
          </p:nvCxnSpPr>
          <p:spPr>
            <a:xfrm>
              <a:off x="4406068" y="893582"/>
              <a:ext cx="0" cy="2223714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48" name=""/>
            <p:cNvCxnSpPr/>
            <p:nvPr/>
          </p:nvCxnSpPr>
          <p:spPr>
            <a:xfrm>
              <a:off x="4331495" y="893582"/>
              <a:ext cx="74572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49" name=""/>
            <p:cNvCxnSpPr/>
            <p:nvPr/>
          </p:nvCxnSpPr>
          <p:spPr>
            <a:xfrm>
              <a:off x="4331495" y="1487201"/>
              <a:ext cx="74572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50" name=""/>
            <p:cNvCxnSpPr/>
            <p:nvPr/>
          </p:nvCxnSpPr>
          <p:spPr>
            <a:xfrm>
              <a:off x="4331495" y="2006249"/>
              <a:ext cx="74572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51" name=""/>
            <p:cNvCxnSpPr/>
            <p:nvPr/>
          </p:nvCxnSpPr>
          <p:spPr>
            <a:xfrm>
              <a:off x="4331495" y="2598250"/>
              <a:ext cx="74572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cxnSp>
          <p:nvCxnSpPr>
            <p:cNvPr id="11352" name=""/>
            <p:cNvCxnSpPr/>
            <p:nvPr/>
          </p:nvCxnSpPr>
          <p:spPr>
            <a:xfrm>
              <a:off x="4331495" y="3117297"/>
              <a:ext cx="74572" cy="0"/>
            </a:xfrm>
            <a:prstGeom prst="line">
              <a:avLst/>
            </a:prstGeom>
            <a:ln w="0" cap="flat" cmpd="sng" algn="ctr">
              <a:solidFill>
                <a:srgbClr val="000000"/>
              </a:solidFill>
              <a:prstDash val="solid"/>
              <a:round/>
            </a:ln>
          </p:spPr>
        </p:cxnSp>
        <p:sp>
          <p:nvSpPr>
            <p:cNvPr id="11353" name=""/>
            <p:cNvSpPr txBox="1"/>
            <p:nvPr/>
          </p:nvSpPr>
          <p:spPr>
            <a:xfrm>
              <a:off x="8755034" y="449163"/>
              <a:ext cx="220646" cy="4596573"/>
            </a:xfrm>
            <a:prstGeom prst="rect">
              <a:avLst/>
            </a:prstGeom>
            <a:solidFill>
              <a:srgbClr val="ffffff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54" name=""/>
            <p:cNvSpPr txBox="1"/>
            <p:nvPr/>
          </p:nvSpPr>
          <p:spPr>
            <a:xfrm rot="16200000">
              <a:off x="6783726" y="2482372"/>
              <a:ext cx="4163261" cy="22064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ru-RU" altLang="en-US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  <a:cs typeface="Calibri"/>
                </a:rPr>
                <a:t>Мониторинг психологического сопровождения;  анализ рез.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55" name=""/>
            <p:cNvSpPr txBox="1"/>
            <p:nvPr/>
          </p:nvSpPr>
          <p:spPr>
            <a:xfrm>
              <a:off x="423766" y="152381"/>
              <a:ext cx="5244168" cy="32379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56" name=""/>
            <p:cNvSpPr txBox="1"/>
            <p:nvPr/>
          </p:nvSpPr>
          <p:spPr>
            <a:xfrm>
              <a:off x="515865" y="217465"/>
              <a:ext cx="4793329" cy="43331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10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imes New Roman"/>
                  <a:ea typeface="Calibri"/>
                </a:rPr>
                <a:t>МОДЕЛЬ ПСИХОЛОГИЧЕКОГО СОПРОВОЖДЕНИЯ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57" name=""/>
            <p:cNvSpPr txBox="1"/>
            <p:nvPr/>
          </p:nvSpPr>
          <p:spPr>
            <a:xfrm>
              <a:off x="3004601" y="3044287"/>
              <a:ext cx="1326894" cy="999915"/>
            </a:xfrm>
            <a:prstGeom prst="rect">
              <a:avLst/>
            </a:prstGeom>
            <a:solidFill>
              <a:srgbClr val="dddddd"/>
            </a:solidFill>
            <a:ln w="0" cap="flat" cmpd="sng" algn="ctr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p>
              <a:pPr marL="0" lvl="0" indent="0" algn="l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ru-RU" altLang="en-US" sz="1800" b="1" i="0" baseline="0" mc:Ignorable="hp" hp:hslEmbossed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11358" name=""/>
            <p:cNvSpPr txBox="1"/>
            <p:nvPr/>
          </p:nvSpPr>
          <p:spPr>
            <a:xfrm>
              <a:off x="3171272" y="3090281"/>
              <a:ext cx="957047" cy="3682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психол. особен-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59" name=""/>
            <p:cNvSpPr txBox="1"/>
            <p:nvPr/>
          </p:nvSpPr>
          <p:spPr>
            <a:xfrm>
              <a:off x="3234736" y="3256952"/>
              <a:ext cx="825373" cy="3682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ности детско-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60" name=""/>
            <p:cNvSpPr txBox="1"/>
            <p:nvPr/>
          </p:nvSpPr>
          <p:spPr>
            <a:xfrm>
              <a:off x="3188687" y="3414078"/>
              <a:ext cx="922161" cy="3682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родит. отноше-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61" name=""/>
            <p:cNvSpPr txBox="1"/>
            <p:nvPr/>
          </p:nvSpPr>
          <p:spPr>
            <a:xfrm>
              <a:off x="3180761" y="3580749"/>
              <a:ext cx="928524" cy="36979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ний, стиля сем.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62" name=""/>
            <p:cNvSpPr txBox="1"/>
            <p:nvPr/>
          </p:nvSpPr>
          <p:spPr>
            <a:xfrm>
              <a:off x="3307746" y="3747420"/>
              <a:ext cx="692025" cy="3682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</a:ln>
          </p:spPr>
          <p:txBody>
            <a:bodyPr vert="horz" wrap="none" lIns="0" tIns="0" rIns="0" bIns="0" anchor="t">
              <a:noAutofit/>
            </a:bodyPr>
            <a:p>
              <a:pPr marL="0" lvl="0" indent="0" algn="l" rtl="0" eaLnBrk="1" latinLnBrk="0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700" b="1" i="0" baseline="0" mc:Ignorable="hp" hp:hslEmbossed="0">
                  <a:solidFill>
                    <a:srgbClr val="000000">
                      <a:alpha val="100000"/>
                    </a:srgbClr>
                  </a:solidFill>
                  <a:latin typeface="Tahoma"/>
                  <a:ea typeface="Calibri"/>
                </a:rPr>
                <a:t>воспитания</a:t>
              </a:r>
              <a:endParaRPr xmlns:mc="http://schemas.openxmlformats.org/markup-compatibility/2006" xmlns:hp="http://schemas.haansoft.com/office/presentation/8.0" kumimoji="0" lang="ru-RU" altLang="en-US" sz="1100" b="1" i="0" mc:Ignorable="hp" hp:hslEmbossed="0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3200" dirty="0" smtClean="0"/>
              <a:t>Алгоритм сопровождения обучающегося - инклюзивно</a:t>
            </a:r>
          </a:p>
        </p:txBody>
      </p:sp>
      <p:sp>
        <p:nvSpPr>
          <p:cNvPr id="20173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838200" y="1905000"/>
            <a:ext cx="8007350" cy="4403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Запрос на обследование ребенка (по решению ПМП консилиума);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Обследование ребенка (всеми специалистами ПМПк);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Определение образовательного маршрута и необходимой коррекционной помощи;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Проведение коррекционно-развивающей работы</a:t>
            </a:r>
            <a:r>
              <a:rPr lang="en-US" sz="2800" smtClean="0"/>
              <a:t>;</a:t>
            </a: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Повторное обследование для отслеживания динамики развития.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/>
              <a:t>Индивидуальный образовательный маршрут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62954" y="2276574"/>
            <a:ext cx="8773542" cy="4248770"/>
          </a:xfrm>
        </p:spPr>
        <p:txBody>
          <a:bodyPr>
            <a:normAutofit fontScale="85000" lnSpcReduction="20000"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Индивидуальный образовательный маршрут составляется на обучающегося  с ОВЗ на учебный год и содержит реальные, конкретные цели, задачи и учебный материал, находящийся в сфере его ближайшего развития. </a:t>
            </a:r>
          </a:p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С целью повышения качества психолого-педагогической помощи ребенку с ОВЗ перед педагогом-психологом стоит задача – для более успешной социализации детей тщательнее продумывать содержание индивидуального маршрута.</a:t>
            </a:r>
          </a:p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 С учетом индивидуального подхода к каждому обучающемуся создается комфортный </a:t>
            </a:r>
            <a:r>
              <a:rPr lang="ru-RU" dirty="0" err="1" smtClean="0"/>
              <a:t>психо-эмоциональный</a:t>
            </a:r>
            <a:r>
              <a:rPr lang="ru-RU" dirty="0" smtClean="0"/>
              <a:t> режим обучения, который способствует сотрудничеству («ученик - учитель», «ученик - </a:t>
            </a:r>
            <a:r>
              <a:rPr lang="ru-RU" dirty="0" err="1" smtClean="0"/>
              <a:t>ученик</a:t>
            </a:r>
            <a:r>
              <a:rPr lang="ru-RU" dirty="0" smtClean="0"/>
              <a:t>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Модель психолого-педагогического сопровождения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b="1" dirty="0" smtClean="0"/>
              <a:t>Мотивационный этап </a:t>
            </a:r>
            <a:r>
              <a:rPr lang="ru-RU" sz="2800" dirty="0" smtClean="0"/>
              <a:t>(благоприятные взаимоотношения учитель-ребенок-родитель)</a:t>
            </a:r>
            <a:endParaRPr lang="ru-RU" dirty="0" smtClean="0"/>
          </a:p>
          <a:p>
            <a:r>
              <a:rPr lang="ru-RU" b="1" dirty="0" smtClean="0"/>
              <a:t>Ориентировочный этап </a:t>
            </a:r>
            <a:r>
              <a:rPr lang="ru-RU" sz="2800" dirty="0" smtClean="0"/>
              <a:t>(определение смысла и содержания предстоящей работы)</a:t>
            </a:r>
            <a:endParaRPr lang="ru-RU" dirty="0" smtClean="0"/>
          </a:p>
          <a:p>
            <a:r>
              <a:rPr lang="ru-RU" b="1" dirty="0" smtClean="0"/>
              <a:t>Содержательно-операционный этап </a:t>
            </a:r>
            <a:r>
              <a:rPr lang="ru-RU" sz="2800" dirty="0" smtClean="0"/>
              <a:t>(разрабатываются коррекционные программы на диагностической основе конкретного ребенка)</a:t>
            </a:r>
            <a:endParaRPr lang="ru-RU" dirty="0" smtClean="0"/>
          </a:p>
          <a:p>
            <a:r>
              <a:rPr lang="ru-RU" b="1" dirty="0" smtClean="0"/>
              <a:t>Оценочный этап </a:t>
            </a:r>
            <a:r>
              <a:rPr lang="ru-RU" sz="2800" dirty="0" smtClean="0"/>
              <a:t>(анализ результатов )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967335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Цель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обучения ребёнка состоит в том, чтобы сделать его способным развиваться дальше без помощи учителя.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8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Элберт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Грин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Хаббард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76418841"/>
      </p:ext>
    </p:extLst>
  </p:cSld>
  <p:clrMapOvr>
    <a:masterClrMapping/>
  </p:clrMapOvr>
</p:sld>
</file>

<file path=ppt/slides/slide2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азвание 1"/>
          <p:cNvSpPr>
            <a:spLocks noGrp="1"/>
          </p:cNvSpPr>
          <p:nvPr>
            <p:ph type="title" idx="0"/>
          </p:nvPr>
        </p:nvSpPr>
        <p:spPr>
          <a:xfrm>
            <a:off x="457941" y="130397"/>
            <a:ext cx="8228117" cy="706314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800" b="1" i="0" baseline="0" mc:Ignorable="hp" hp:hslEmbossed="0">
                <a:solidFill>
                  <a:srgbClr val="c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Структура программы коррекционной работы</a:t>
            </a:r>
            <a:endParaRPr xmlns:mc="http://schemas.openxmlformats.org/markup-compatibility/2006" xmlns:hp="http://schemas.haansoft.com/office/presentation/8.0" kumimoji="0" lang="az-Cyrl-AZ" altLang="en-US" sz="2800" b="1" i="0" baseline="0" mc:Ignorable="hp" hp:hslEmbossed="0">
              <a:solidFill>
                <a:srgbClr val="c00000">
                  <a:alpha val="100000"/>
                </a:srgb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9155" name="Объект 2"/>
          <p:cNvSpPr>
            <a:spLocks noGrp="1"/>
          </p:cNvSpPr>
          <p:nvPr>
            <p:ph sz="half" idx="1"/>
          </p:nvPr>
        </p:nvSpPr>
        <p:spPr>
          <a:xfrm>
            <a:off x="457913" y="1988840"/>
            <a:ext cx="8218542" cy="4679641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AutoNum type="arabicPeriod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Arial"/>
              </a:rPr>
              <a:t>Введение.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AutoNum type="arabicPeriod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Arial"/>
              </a:rPr>
              <a:t>Целевая группа программы.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AutoNum type="arabicPeriod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Arial"/>
              </a:rPr>
              <a:t>Система комплексного сопровождения.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AutoNum type="arabicPeriod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Arial"/>
              </a:rPr>
              <a:t>Формы работы с детьми с ОВЗ.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AutoNum type="arabicPeriod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Arial"/>
              </a:rPr>
              <a:t>Мониторинг динамики развития детей.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AutoNum type="arabicPeriod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Arial"/>
              </a:rPr>
              <a:t>Организационно-педагогические условия реализации программы.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AutoNum type="arabicPeriod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Arial"/>
              </a:rPr>
              <a:t>Показатели результативности реализации программы.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AutoNum type="arabicPeriod"/>
              <a:defRPr/>
            </a:pPr>
            <a:endParaRPr xmlns:mc="http://schemas.openxmlformats.org/markup-compatibility/2006" xmlns:hp="http://schemas.haansoft.com/office/presentation/8.0" kumimoji="0" lang="ko-KR" altLang="en-US" sz="24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AutoNum type="arabicPeriod"/>
              <a:defRPr/>
            </a:pPr>
            <a:endParaRPr xmlns:mc="http://schemas.openxmlformats.org/markup-compatibility/2006" xmlns:hp="http://schemas.haansoft.com/office/presentation/8.0" kumimoji="0" lang="ko-KR" altLang="en-US" sz="24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AutoNum type="arabicPeriod"/>
              <a:defRPr/>
            </a:pPr>
            <a:endParaRPr xmlns:mc="http://schemas.openxmlformats.org/markup-compatibility/2006" xmlns:hp="http://schemas.haansoft.com/office/presentation/8.0" kumimoji="0" lang="ko-KR" altLang="en-US" sz="24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609680" lvl="0" indent="-60968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AutoNum type="arabicPeriod"/>
              <a:defRPr/>
            </a:pPr>
            <a:endParaRPr xmlns:mc="http://schemas.openxmlformats.org/markup-compatibility/2006" xmlns:hp="http://schemas.haansoft.com/office/presentation/8.0" kumimoji="0" lang="ru-RU" altLang="en-US" sz="2400" b="0" i="0" mc:Ignorable="hp" hp:hslEmbossed="0">
              <a:solidFill>
                <a:schemeClr val="tx1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азвание 1"/>
          <p:cNvSpPr>
            <a:spLocks noGrp="1"/>
          </p:cNvSpPr>
          <p:nvPr>
            <p:ph type="title" idx="0"/>
          </p:nvPr>
        </p:nvSpPr>
        <p:spPr>
          <a:xfrm>
            <a:off x="457913" y="275198"/>
            <a:ext cx="8228117" cy="511121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800" b="1" i="0" baseline="0" mc:Ignorable="hp" hp:hslEmbossed="0">
                <a:solidFill>
                  <a:srgbClr val="c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1. Введение</a:t>
            </a:r>
            <a:endParaRPr xmlns:mc="http://schemas.openxmlformats.org/markup-compatibility/2006" xmlns:hp="http://schemas.haansoft.com/office/presentation/8.0" kumimoji="0" lang="az-Cyrl-AZ" altLang="en-US" sz="2800" b="1" i="0" baseline="0" mc:Ignorable="hp" hp:hslEmbossed="0">
              <a:solidFill>
                <a:srgbClr val="c00000">
                  <a:alpha val="100000"/>
                </a:srgb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sz="half" idx="1"/>
          </p:nvPr>
        </p:nvSpPr>
        <p:spPr>
          <a:xfrm>
            <a:off x="457913" y="2636912"/>
            <a:ext cx="8218542" cy="3488744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Нормативно</a:t>
            </a: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-</a:t>
            </a: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правовая база</a:t>
            </a: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,</a:t>
            </a: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 регламентирующая процесс коррекционно</a:t>
            </a: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-</a:t>
            </a: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развивающей помощи детям с ОВЗ </a:t>
            </a: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(</a:t>
            </a: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федеральный уровень</a:t>
            </a: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,</a:t>
            </a: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  региональный уровень</a:t>
            </a: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,</a:t>
            </a: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 уровень ОУ</a:t>
            </a: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).</a:t>
            </a:r>
            <a:endParaRPr xmlns:mc="http://schemas.openxmlformats.org/markup-compatibility/2006" xmlns:hp="http://schemas.haansoft.com/office/presentation/8.0" kumimoji="0" lang="ru-RU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Цель программы.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Задачи программы.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ru-RU" altLang="en-US" sz="2400" b="0" i="0" mc:Ignorable="hp" hp:hslEmbossed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7172" name="">
            <a:hlinkClick r:id="rId2" action="ppaction://hlinksldjump"/>
          </p:cNvPr>
          <p:cNvSpPr/>
          <p:nvPr/>
        </p:nvSpPr>
        <p:spPr>
          <a:xfrm>
            <a:off x="8286042" y="6214573"/>
            <a:ext cx="642850" cy="499957"/>
          </a:xfrm>
          <a:prstGeom prst="actionButtonHome">
            <a:avLst/>
          </a:prstGeom>
          <a:solidFill>
            <a:schemeClr val="accent1"/>
          </a:solidFill>
          <a:ln w="25452" cap="flat" cmpd="sng" algn="ctr">
            <a:solidFill>
              <a:srgbClr val="385d8a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p>
            <a:pPr marL="0" lvl="0" indent="0" algn="ct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ru-RU" altLang="en-US" sz="1800" b="0" i="0" baseline="0" mc:Ignorable="hp" hp:hslEmbossed="0">
              <a:solidFill>
                <a:srgbClr val="ffffff">
                  <a:alpha val="100000"/>
                </a:srgbClr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Объект 2"/>
          <p:cNvSpPr>
            <a:spLocks noGrp="1"/>
          </p:cNvSpPr>
          <p:nvPr>
            <p:ph sz="half" idx="1"/>
          </p:nvPr>
        </p:nvSpPr>
        <p:spPr>
          <a:xfrm>
            <a:off x="251612" y="1844824"/>
            <a:ext cx="8640868" cy="4679257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1600" b="1" i="0" u="sng" baseline="0" mc:Ignorable="hp" hp:hslEmbossed="0">
                <a:solidFill>
                  <a:schemeClr val="accent2"/>
                </a:solidFill>
                <a:latin typeface="Arial"/>
              </a:rPr>
              <a:t>Федеральный уровень:</a:t>
            </a:r>
            <a:endParaRPr xmlns:mc="http://schemas.openxmlformats.org/markup-compatibility/2006" xmlns:hp="http://schemas.haansoft.com/office/presentation/8.0" kumimoji="0" lang="ru-RU" altLang="en-US" sz="1600" b="1" i="0" u="sng" baseline="0" mc:Ignorable="hp" hp:hslEmbossed="0">
              <a:solidFill>
                <a:schemeClr val="accent2"/>
              </a:solidFill>
              <a:latin typeface="Arial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1600" b="0" i="0" baseline="0" mc:Ignorable="hp" hp:hslEmbossed="0">
                <a:solidFill>
                  <a:schemeClr val="tx1"/>
                </a:solidFill>
                <a:latin typeface="Arial"/>
              </a:rPr>
              <a:t>Закон РФ от 10 июля 1992 г. N 3266-1 "Об образовании"</a:t>
            </a:r>
            <a:endParaRPr xmlns:mc="http://schemas.openxmlformats.org/markup-compatibility/2006" xmlns:hp="http://schemas.haansoft.com/office/presentation/8.0" kumimoji="0" lang="ru-RU" altLang="en-US" sz="16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1600" b="0" i="0" baseline="0" mc:Ignorable="hp" hp:hslEmbossed="0">
                <a:solidFill>
                  <a:schemeClr val="tx1"/>
                </a:solidFill>
                <a:latin typeface="Arial"/>
              </a:rPr>
              <a:t> Федеральный закон от 24 ноября 1995 г. №181"О социальной защите инвалидов в Российской Федерации".</a:t>
            </a:r>
            <a:endParaRPr xmlns:mc="http://schemas.openxmlformats.org/markup-compatibility/2006" xmlns:hp="http://schemas.haansoft.com/office/presentation/8.0" kumimoji="0" lang="ru-RU" altLang="en-US" sz="16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1600" b="0" i="0" baseline="0" mc:Ignorable="hp" hp:hslEmbossed="0">
                <a:solidFill>
                  <a:schemeClr val="tx1"/>
                </a:solidFill>
                <a:latin typeface="Arial"/>
              </a:rPr>
              <a:t>Федеральный закон от 24 июля 1998 г. N 124 "Об основных гарантиях прав ребенка в Российской Федерации".</a:t>
            </a:r>
            <a:endParaRPr xmlns:mc="http://schemas.openxmlformats.org/markup-compatibility/2006" xmlns:hp="http://schemas.haansoft.com/office/presentation/8.0" kumimoji="0" lang="ru-RU" altLang="en-US" sz="16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1600" b="0" i="0" baseline="0" mc:Ignorable="hp" hp:hslEmbossed="0">
                <a:solidFill>
                  <a:schemeClr val="tx1"/>
                </a:solidFill>
                <a:latin typeface="Arial"/>
              </a:rPr>
              <a:t> Постановление Правительства РФ от 12 марта 1997 г. N 288 "Об утверждении Типового положения о специальном (коррекционном) образовательном учреждении для обучающихся, воспитанников с ограниченными возможностями здоровья" (с изменениями от 10 марта 2000 г., 23 декабря 2002 г., 1 февраля 2005 г., 18 августа 2008 г., 10 марта 2009 г.).</a:t>
            </a:r>
            <a:endParaRPr xmlns:mc="http://schemas.openxmlformats.org/markup-compatibility/2006" xmlns:hp="http://schemas.haansoft.com/office/presentation/8.0" kumimoji="0" lang="ru-RU" altLang="en-US" sz="16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1600" b="0" i="0" baseline="0" mc:Ignorable="hp" hp:hslEmbossed="0">
                <a:solidFill>
                  <a:schemeClr val="tx1"/>
                </a:solidFill>
                <a:latin typeface="Arial"/>
              </a:rPr>
              <a:t>Приказ Министерства образования РФ от 10 апреля 2002г. № 29/2065–п  «Об утверждении учебных</a:t>
            </a:r>
            <a:r>
              <a:rPr xmlns:mc="http://schemas.openxmlformats.org/markup-compatibility/2006" xmlns:hp="http://schemas.haansoft.com/office/presentation/8.0" kumimoji="0" lang="ru-RU" altLang="en-US" sz="1600" b="1" i="0" baseline="0" mc:Ignorable="hp" hp:hslEmbossed="0">
                <a:solidFill>
                  <a:schemeClr val="accent2"/>
                </a:solidFill>
                <a:latin typeface="Arial"/>
              </a:rPr>
              <a:t> </a:t>
            </a:r>
            <a:r>
              <a:rPr xmlns:mc="http://schemas.openxmlformats.org/markup-compatibility/2006" xmlns:hp="http://schemas.haansoft.com/office/presentation/8.0" kumimoji="0" lang="ru-RU" altLang="en-US" sz="1600" b="0" i="0" baseline="0" mc:Ignorable="hp" hp:hslEmbossed="0">
                <a:solidFill>
                  <a:schemeClr val="tx1"/>
                </a:solidFill>
                <a:latin typeface="Arial"/>
              </a:rPr>
              <a:t>планов специальных (коррекционных) образовательных учреждений для обучающихся, воспитанников с отклонениями в развитии».</a:t>
            </a:r>
            <a:endParaRPr xmlns:mc="http://schemas.openxmlformats.org/markup-compatibility/2006" xmlns:hp="http://schemas.haansoft.com/office/presentation/8.0" kumimoji="0" lang="ru-RU" altLang="en-US" sz="16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1600" b="0" i="0" baseline="0" mc:Ignorable="hp" hp:hslEmbossed="0">
                <a:solidFill>
                  <a:schemeClr val="tx1"/>
                </a:solidFill>
                <a:latin typeface="Arial"/>
              </a:rPr>
              <a:t>Письмо Министерства образования РФ от 27 марта 2000 г. № 27/901-6 «О психолого-медико-педагогическом консилиуме (ПМПк) образовательного учреждения».</a:t>
            </a:r>
            <a:endParaRPr xmlns:mc="http://schemas.openxmlformats.org/markup-compatibility/2006" xmlns:hp="http://schemas.haansoft.com/office/presentation/8.0" kumimoji="0" lang="ru-RU" altLang="en-US" sz="16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ru-RU" altLang="en-US" sz="16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ru-RU" altLang="en-US" sz="2400" b="1" i="0" u="sng" mc:Ignorable="hp" hp:hslEmbossed="0">
              <a:solidFill>
                <a:schemeClr val="accent2"/>
              </a:solidFill>
              <a:latin typeface="Arial"/>
            </a:endParaRPr>
          </a:p>
        </p:txBody>
      </p:sp>
      <p:sp>
        <p:nvSpPr>
          <p:cNvPr id="8196" name="">
            <a:hlinkClick r:id="rId2" action="ppaction://hlinksldjump"/>
          </p:cNvPr>
          <p:cNvSpPr/>
          <p:nvPr/>
        </p:nvSpPr>
        <p:spPr>
          <a:xfrm>
            <a:off x="8357488" y="6214573"/>
            <a:ext cx="642794" cy="499957"/>
          </a:xfrm>
          <a:prstGeom prst="actionButtonHome">
            <a:avLst/>
          </a:prstGeom>
          <a:solidFill>
            <a:schemeClr val="accent1"/>
          </a:solidFill>
          <a:ln w="25452" cap="flat" cmpd="sng" algn="ctr">
            <a:solidFill>
              <a:srgbClr val="385d8a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p>
            <a:pPr marL="0" lvl="0" indent="0" algn="ct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ru-RU" altLang="en-US" sz="1800" b="0" i="0" baseline="0" mc:Ignorable="hp" hp:hslEmbossed="0">
              <a:solidFill>
                <a:srgbClr val="ffffff">
                  <a:alpha val="100000"/>
                </a:srgbClr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sz="half" idx="1"/>
          </p:nvPr>
        </p:nvSpPr>
        <p:spPr>
          <a:xfrm>
            <a:off x="360344" y="1917101"/>
            <a:ext cx="8423311" cy="4536234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1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700" b="0" i="0" baseline="0" mc:Ignorable="hp" hp:hslEmbossed="0">
                <a:solidFill>
                  <a:schemeClr val="tx1"/>
                </a:solidFill>
                <a:effectLst>
                  <a:outerShdw blurRad="38100" dist="38100" dir="2700000" algn="tl" rotWithShape="0">
                    <a:srgbClr val="c0c0c0">
                      <a:alpha val="100000"/>
                    </a:srgbClr>
                  </a:outerShdw>
                </a:effectLst>
                <a:latin typeface="Arial"/>
              </a:rPr>
              <a:t>        </a:t>
            </a:r>
            <a:r>
              <a:rPr xmlns:mc="http://schemas.openxmlformats.org/markup-compatibility/2006" xmlns:hp="http://schemas.haansoft.com/office/presentation/8.0" kumimoji="0" lang="en-US" altLang="ko-KR" sz="2000" b="0" i="0" baseline="0" mc:Ignorable="hp" hp:hslEmbossed="0">
                <a:solidFill>
                  <a:schemeClr val="tx1"/>
                </a:solidFill>
                <a:effectLst>
                  <a:outerShdw blurRad="38100" dist="38100" dir="2700000" algn="tl" rotWithShape="0">
                    <a:srgbClr val="c0c0c0">
                      <a:alpha val="100000"/>
                    </a:srgbClr>
                  </a:outerShdw>
                </a:effectLst>
                <a:latin typeface="Arial"/>
              </a:rPr>
              <a:t>C</a:t>
            </a: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effectLst>
                  <a:outerShdw blurRad="38100" dist="38100" dir="2700000" algn="tl" rotWithShape="0">
                    <a:srgbClr val="c0c0c0">
                      <a:alpha val="100000"/>
                    </a:srgbClr>
                  </a:outerShdw>
                </a:effectLst>
                <a:latin typeface="Arial"/>
              </a:rPr>
              <a:t> каждым годом в общеобразовательную школу  приходит все больше детей, которые имеют отклонения от условной возрастной  нормы; это не только часто болеющие дети, но и дети с повышенной возбудимостью, нарушениями концентрации и удержания внимания, плохой памятью, повышенной утомляемостью, а также с гораздо более серьезными проблемами (ЗПР, аутизм, эпилепсия, ДЦП). Они нуждаются в специализированной помощи, индивидуальной программе, особом режиме.</a:t>
            </a:r>
            <a:endParaRPr xmlns:mc="http://schemas.openxmlformats.org/markup-compatibility/2006" xmlns:hp="http://schemas.haansoft.com/office/presentation/8.0" kumimoji="0" lang="ru-RU" altLang="en-US" sz="2000" b="0" i="0" mc:Ignorable="hp" hp:hslEmbossed="0">
              <a:solidFill>
                <a:schemeClr val="tx1"/>
              </a:solidFill>
              <a:effectLst>
                <a:outerShdw blurRad="38100" dist="38100" dir="2700000" algn="tl" rotWithShape="0">
                  <a:srgbClr val="c0c0c0">
                    <a:alpha val="100000"/>
                  </a:srgbClr>
                </a:outerShdw>
              </a:effectLst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азвание 1"/>
          <p:cNvSpPr>
            <a:spLocks noGrp="1"/>
          </p:cNvSpPr>
          <p:nvPr>
            <p:ph type="title" idx="0"/>
          </p:nvPr>
        </p:nvSpPr>
        <p:spPr>
          <a:xfrm>
            <a:off x="457913" y="275198"/>
            <a:ext cx="8228117" cy="439674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br>
              <a:rPr xmlns:mc="http://schemas.openxmlformats.org/markup-compatibility/2006" xmlns:hp="http://schemas.haansoft.com/office/presentation/8.0" kumimoji="0" lang="ko-KR" altLang="en-US" sz="4000" b="0" i="0" baseline="0" mc:Ignorable="hp" hp:hslEmbossed="0">
                <a:solidFill>
                  <a:schemeClr val="tx1"/>
                </a:solidFill>
                <a:latin typeface="Calibri"/>
              </a:rPr>
            </a:br>
            <a:r>
              <a:rPr xmlns:mc="http://schemas.openxmlformats.org/markup-compatibility/2006" xmlns:hp="http://schemas.haansoft.com/office/presentation/8.0" kumimoji="0" lang="az-Cyrl-AZ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 Задачи</a:t>
            </a:r>
            <a:r>
              <a:rPr xmlns:mc="http://schemas.openxmlformats.org/markup-compatibility/2006" xmlns:hp="http://schemas.haansoft.com/office/presentation/8.0" kumimoji="0" lang="ko-KR" altLang="en-US" sz="2800" b="1" i="0" baseline="0" mc:Ignorable="hp" hp:hslEmbossed="0">
                <a:solidFill>
                  <a:srgbClr val="c00000">
                    <a:alpha val="100000"/>
                  </a:srgbClr>
                </a:solidFill>
                <a:latin typeface="Times New Roman"/>
                <a:ea typeface="Times New Roman"/>
              </a:rPr>
              <a:t>:</a:t>
            </a:r>
            <a:br>
              <a:rPr xmlns:mc="http://schemas.openxmlformats.org/markup-compatibility/2006" xmlns:hp="http://schemas.haansoft.com/office/presentation/8.0" kumimoji="0" lang="ko-KR" altLang="en-US" sz="4000" b="0" i="0" baseline="0" mc:Ignorable="hp" hp:hslEmbossed="0">
                <a:solidFill>
                  <a:schemeClr val="tx1"/>
                </a:solidFill>
                <a:latin typeface="Calibri"/>
              </a:rPr>
            </a:br>
            <a:endParaRPr xmlns:mc="http://schemas.openxmlformats.org/markup-compatibility/2006" xmlns:hp="http://schemas.haansoft.com/office/presentation/8.0" kumimoji="0" lang="ko-KR" altLang="en-US" sz="4000" b="0" i="0" baseline="0" mc:Ignorable="hp" hp:hslEmbossed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41987" name="Объект 2"/>
          <p:cNvSpPr>
            <a:spLocks noGrp="1"/>
          </p:cNvSpPr>
          <p:nvPr>
            <p:ph sz="half" idx="1"/>
          </p:nvPr>
        </p:nvSpPr>
        <p:spPr>
          <a:xfrm>
            <a:off x="180165" y="1772816"/>
            <a:ext cx="8963834" cy="4824275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выявить особые образовательные потребности детей с ограниченными возможностями здоровья, обусловленные особенностями их физического и (или) психического развития;</a:t>
            </a:r>
            <a:endParaRPr xmlns:mc="http://schemas.openxmlformats.org/markup-compatibility/2006" xmlns:hp="http://schemas.haansoft.com/office/presentation/8.0" kumimoji="0" lang="ru-RU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осуществить индивидуально ориентированную </a:t>
            </a: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психолого-медико-педагогическую</a:t>
            </a: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 помощь детям с ограниченными возможностями здоровья с учетом особенностей психофизического развития и индивидуальных возможностей  (в соответствии с рекомендациями </a:t>
            </a: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психолого-медико-педагогической</a:t>
            </a: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 комиссии); </a:t>
            </a:r>
            <a:endParaRPr xmlns:mc="http://schemas.openxmlformats.org/markup-compatibility/2006" xmlns:hp="http://schemas.haansoft.com/office/presentation/8.0" kumimoji="0" lang="ru-RU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обеспечить возможность освоения детьми с ограниченными возможностями здоровья образовательной программы на доступном им уровне и их интеграцию в образовательном учреждении.</a:t>
            </a:r>
            <a:endParaRPr xmlns:mc="http://schemas.openxmlformats.org/markup-compatibility/2006" xmlns:hp="http://schemas.haansoft.com/office/presentation/8.0" kumimoji="0" lang="ru-RU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41988" name="">
            <a:hlinkClick r:id="rId2" action="ppaction://hlinksldjump"/>
          </p:cNvPr>
          <p:cNvSpPr/>
          <p:nvPr/>
        </p:nvSpPr>
        <p:spPr>
          <a:xfrm>
            <a:off x="8357488" y="6214573"/>
            <a:ext cx="642794" cy="499957"/>
          </a:xfrm>
          <a:prstGeom prst="actionButtonHome">
            <a:avLst/>
          </a:prstGeom>
          <a:solidFill>
            <a:schemeClr val="accent1"/>
          </a:solidFill>
          <a:ln w="25452" cap="flat" cmpd="sng" algn="ctr">
            <a:solidFill>
              <a:srgbClr val="385d8a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p>
            <a:pPr marL="0" lvl="0" indent="0" algn="ct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ru-RU" altLang="en-US" sz="1800" b="0" i="0" baseline="0" mc:Ignorable="hp" hp:hslEmbossed="0">
              <a:solidFill>
                <a:srgbClr val="ffffff">
                  <a:alpha val="100000"/>
                </a:srgbClr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азвание 1"/>
          <p:cNvSpPr>
            <a:spLocks noGrp="1"/>
          </p:cNvSpPr>
          <p:nvPr>
            <p:ph type="title" idx="0"/>
          </p:nvPr>
        </p:nvSpPr>
        <p:spPr>
          <a:xfrm>
            <a:off x="180165" y="632"/>
            <a:ext cx="8505865" cy="1341183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800" b="1" i="0" baseline="0" mc:Ignorable="hp" hp:hslEmbossed="0">
                <a:solidFill>
                  <a:srgbClr val="c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2. Характеристика контингента учащихся с ограниченными возможностями здоровья (целевая группа программы)</a:t>
            </a:r>
            <a:endParaRPr xmlns:mc="http://schemas.openxmlformats.org/markup-compatibility/2006" xmlns:hp="http://schemas.haansoft.com/office/presentation/8.0" kumimoji="0" lang="az-Cyrl-AZ" altLang="en-US" sz="2800" b="1" i="0" baseline="0" mc:Ignorable="hp" hp:hslEmbossed="0">
              <a:solidFill>
                <a:srgbClr val="c00000">
                  <a:alpha val="100000"/>
                </a:srgb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3011" name="Объект 2"/>
          <p:cNvSpPr>
            <a:spLocks noGrp="1"/>
          </p:cNvSpPr>
          <p:nvPr>
            <p:ph sz="half" idx="1"/>
          </p:nvPr>
        </p:nvSpPr>
        <p:spPr>
          <a:xfrm>
            <a:off x="180165" y="1988840"/>
            <a:ext cx="8784322" cy="4136816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1. Контингент детей с ОВЗ в ОУ </a:t>
            </a:r>
            <a:r>
              <a:rPr xmlns:mc="http://schemas.openxmlformats.org/markup-compatibility/2006" xmlns:hp="http://schemas.haansoft.com/office/presentation/8.0" kumimoji="0" lang="ko-KR" altLang="en-US" sz="24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(</a:t>
            </a:r>
            <a:r>
              <a:rPr xmlns:mc="http://schemas.openxmlformats.org/markup-compatibility/2006" xmlns:hp="http://schemas.haansoft.com/office/presentation/8.0" kumimoji="0" lang="az-Cyrl-AZ" altLang="en-US" sz="18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количество детей с ОВЗ</a:t>
            </a:r>
            <a:r>
              <a:rPr xmlns:mc="http://schemas.openxmlformats.org/markup-compatibility/2006" xmlns:hp="http://schemas.haansoft.com/office/presentation/8.0" kumimoji="0" lang="ko-KR" altLang="en-US" sz="1800" b="0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 </a:t>
            </a:r>
            <a:r>
              <a:rPr xmlns:mc="http://schemas.openxmlformats.org/markup-compatibility/2006" xmlns:hp="http://schemas.haansoft.com/office/presentation/8.0" kumimoji="0" lang="az-Cyrl-AZ" altLang="en-US" sz="18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в ОУ).</a:t>
            </a:r>
            <a:endParaRPr xmlns:mc="http://schemas.openxmlformats.org/markup-compatibility/2006" xmlns:hp="http://schemas.haansoft.com/office/presentation/8.0" kumimoji="0" lang="az-Cyrl-AZ" altLang="en-US" sz="1800" b="1" i="0" baseline="0" mc:Ignorable="hp" hp:hslEmbossed="0">
              <a:solidFill>
                <a:srgbClr val="ff0066">
                  <a:alpha val="100000"/>
                </a:srgbClr>
              </a:solidFill>
              <a:latin typeface="Calibri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2. Модели организации образовательного процесса: 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специальные (коррекционные) классы – </a:t>
            </a:r>
            <a:r>
              <a:rPr xmlns:mc="http://schemas.openxmlformats.org/markup-compatibility/2006" xmlns:hp="http://schemas.haansoft.com/office/presentation/8.0" kumimoji="0" lang="az-Cyrl-AZ" altLang="en-US" sz="18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указывается:  параллель, количество  классов, вид класса,  количество учащихся, БУП</a:t>
            </a:r>
            <a:r>
              <a:rPr xmlns:mc="http://schemas.openxmlformats.org/markup-compatibility/2006" xmlns:hp="http://schemas.haansoft.com/office/presentation/8.0" kumimoji="0" lang="ko-KR" altLang="en-US" sz="24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.</a:t>
            </a:r>
            <a:endParaRPr xmlns:mc="http://schemas.openxmlformats.org/markup-compatibility/2006" xmlns:hp="http://schemas.haansoft.com/office/presentation/8.0" kumimoji="0" lang="ko-KR" altLang="en-US" sz="2400" b="1" i="0" baseline="0" mc:Ignorable="hp" hp:hslEmbossed="0">
              <a:solidFill>
                <a:srgbClr val="ff0066">
                  <a:alpha val="100000"/>
                </a:srgbClr>
              </a:solidFill>
              <a:latin typeface="Calibri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инклюзивные классы – </a:t>
            </a:r>
            <a:r>
              <a:rPr xmlns:mc="http://schemas.openxmlformats.org/markup-compatibility/2006" xmlns:hp="http://schemas.haansoft.com/office/presentation/8.0" kumimoji="0" lang="az-Cyrl-AZ" altLang="en-US" sz="18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указывается</a:t>
            </a:r>
            <a:r>
              <a:rPr xmlns:mc="http://schemas.openxmlformats.org/markup-compatibility/2006" xmlns:hp="http://schemas.haansoft.com/office/presentation/8.0" kumimoji="0" lang="ko-KR" altLang="en-US" sz="24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: </a:t>
            </a:r>
            <a:r>
              <a:rPr xmlns:mc="http://schemas.openxmlformats.org/markup-compatibility/2006" xmlns:hp="http://schemas.haansoft.com/office/presentation/8.0" kumimoji="0" lang="az-Cyrl-AZ" altLang="en-US" sz="18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параллель, классы, Ф.И.О. учащихся, которые в них обучаются, проблемы, имеющиеся у обучающихся</a:t>
            </a:r>
            <a:r>
              <a:rPr xmlns:mc="http://schemas.openxmlformats.org/markup-compatibility/2006" xmlns:hp="http://schemas.haansoft.com/office/presentation/8.0" kumimoji="0" lang="ko-KR" altLang="en-US" sz="24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. </a:t>
            </a:r>
            <a:endParaRPr xmlns:mc="http://schemas.openxmlformats.org/markup-compatibility/2006" xmlns:hp="http://schemas.haansoft.com/office/presentation/8.0" kumimoji="0" lang="ko-KR" altLang="en-US" sz="2400" b="1" i="0" baseline="0" mc:Ignorable="hp" hp:hslEmbossed="0">
              <a:solidFill>
                <a:srgbClr val="ff0066">
                  <a:alpha val="100000"/>
                </a:srgbClr>
              </a:solidFill>
              <a:latin typeface="Calibri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индивидуальное обучение на дому - </a:t>
            </a:r>
            <a:r>
              <a:rPr xmlns:mc="http://schemas.openxmlformats.org/markup-compatibility/2006" xmlns:hp="http://schemas.haansoft.com/office/presentation/8.0" kumimoji="0" lang="az-Cyrl-AZ" altLang="en-US" sz="18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указываются: Ф.И.О., класс, расписание занятий для каждого учащегося, Ф.И.О. педагогов, проводящих занятия; программы, по которым ведется обучение</a:t>
            </a:r>
            <a:r>
              <a:rPr xmlns:mc="http://schemas.openxmlformats.org/markup-compatibility/2006" xmlns:hp="http://schemas.haansoft.com/office/presentation/8.0" kumimoji="0" lang="ko-KR" altLang="en-US" sz="1800" b="1" i="0" baseline="0" mc:Ignorable="hp" hp:hslEmbossed="0">
                <a:solidFill>
                  <a:schemeClr val="tx1"/>
                </a:solidFill>
                <a:latin typeface="Calibri"/>
              </a:rPr>
              <a:t>.</a:t>
            </a:r>
            <a:endParaRPr xmlns:mc="http://schemas.openxmlformats.org/markup-compatibility/2006" xmlns:hp="http://schemas.haansoft.com/office/presentation/8.0" kumimoji="0" lang="ko-KR" altLang="en-US" sz="1800" b="1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дистанционное обучение - </a:t>
            </a:r>
            <a:r>
              <a:rPr xmlns:mc="http://schemas.openxmlformats.org/markup-compatibility/2006" xmlns:hp="http://schemas.haansoft.com/office/presentation/8.0" kumimoji="0" lang="az-Cyrl-AZ" altLang="en-US" sz="18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указываются: Ф.И.О., класс, расписание занятий для каждого учащегося, Ф.И.О. педагогов, проводящих занятия; программы, по которым ведется обучение. Указываются  технические средства, которыми располагает общеобразовательное учреждение.</a:t>
            </a:r>
            <a:endParaRPr xmlns:mc="http://schemas.openxmlformats.org/markup-compatibility/2006" xmlns:hp="http://schemas.haansoft.com/office/presentation/8.0" kumimoji="0" lang="az-Cyrl-AZ" altLang="en-US" sz="1800" b="1" i="0" baseline="0" mc:Ignorable="hp" hp:hslEmbossed="0">
              <a:solidFill>
                <a:srgbClr val="ff0066">
                  <a:alpha val="100000"/>
                </a:srgbClr>
              </a:solidFill>
              <a:latin typeface="Calibri"/>
            </a:endParaRPr>
          </a:p>
        </p:txBody>
      </p:sp>
      <p:sp>
        <p:nvSpPr>
          <p:cNvPr id="43012" name="">
            <a:hlinkClick r:id="rId2" action="ppaction://hlinksldjump"/>
          </p:cNvPr>
          <p:cNvSpPr/>
          <p:nvPr/>
        </p:nvSpPr>
        <p:spPr>
          <a:xfrm>
            <a:off x="8286042" y="6214573"/>
            <a:ext cx="642850" cy="499957"/>
          </a:xfrm>
          <a:prstGeom prst="actionButtonHome">
            <a:avLst/>
          </a:prstGeom>
          <a:solidFill>
            <a:schemeClr val="accent1"/>
          </a:solidFill>
          <a:ln w="25452" cap="flat" cmpd="sng" algn="ctr">
            <a:solidFill>
              <a:srgbClr val="385d8a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p>
            <a:pPr marL="0" lvl="0" indent="0" algn="ct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ru-RU" altLang="en-US" sz="1800" b="0" i="0" baseline="0" mc:Ignorable="hp" hp:hslEmbossed="0">
              <a:solidFill>
                <a:srgbClr val="ffffff">
                  <a:alpha val="100000"/>
                </a:srgbClr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азвание 1"/>
          <p:cNvSpPr>
            <a:spLocks noGrp="1"/>
          </p:cNvSpPr>
          <p:nvPr>
            <p:ph type="title" idx="0"/>
          </p:nvPr>
        </p:nvSpPr>
        <p:spPr>
          <a:xfrm>
            <a:off x="457913" y="275198"/>
            <a:ext cx="8228117" cy="1142807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3200" b="1" i="0" baseline="0" mc:Ignorable="hp" hp:hslEmbossed="0">
                <a:solidFill>
                  <a:schemeClr val="accent2"/>
                </a:solidFill>
                <a:latin typeface="Times New Roman"/>
              </a:rPr>
              <a:t>3. Система комплексного </a:t>
            </a:r>
            <a:r>
              <a:rPr xmlns:mc="http://schemas.openxmlformats.org/markup-compatibility/2006" xmlns:hp="http://schemas.haansoft.com/office/presentation/8.0" kumimoji="0" lang="az-Cyrl-AZ" altLang="en-US" sz="3200" b="1" i="0" baseline="0" mc:Ignorable="hp" hp:hslEmbossed="0">
                <a:solidFill>
                  <a:schemeClr val="accent2"/>
                </a:solidFill>
                <a:latin typeface="Times New Roman"/>
              </a:rPr>
              <a:t>психолого-медико-педагогического</a:t>
            </a:r>
            <a:r>
              <a:rPr xmlns:mc="http://schemas.openxmlformats.org/markup-compatibility/2006" xmlns:hp="http://schemas.haansoft.com/office/presentation/8.0" kumimoji="0" lang="ru-RU" altLang="en-US" sz="3200" b="1" i="0" baseline="0" mc:Ignorable="hp" hp:hslEmbossed="0">
                <a:solidFill>
                  <a:schemeClr val="accent2"/>
                </a:solidFill>
                <a:latin typeface="Times New Roman"/>
              </a:rPr>
              <a:t> сопровождения</a:t>
            </a:r>
            <a:endParaRPr xmlns:mc="http://schemas.openxmlformats.org/markup-compatibility/2006" xmlns:hp="http://schemas.haansoft.com/office/presentation/8.0" kumimoji="0" lang="ru-RU" altLang="en-US" sz="3200" b="1" i="0" baseline="0" mc:Ignorable="hp" hp:hslEmbossed="0">
              <a:solidFill>
                <a:schemeClr val="accent2"/>
              </a:solidFill>
              <a:latin typeface="Times New Roman"/>
            </a:endParaRPr>
          </a:p>
        </p:txBody>
      </p:sp>
      <p:sp>
        <p:nvSpPr>
          <p:cNvPr id="44035" name="Объект 2"/>
          <p:cNvSpPr>
            <a:spLocks noGrp="1"/>
          </p:cNvSpPr>
          <p:nvPr>
            <p:ph sz="half" idx="1"/>
          </p:nvPr>
        </p:nvSpPr>
        <p:spPr>
          <a:xfrm>
            <a:off x="457913" y="2348880"/>
            <a:ext cx="8146534" cy="3776776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1" i="0" baseline="0" mc:Ignorable="hp" hp:hslEmbossed="0">
                <a:solidFill>
                  <a:schemeClr val="tx1"/>
                </a:solidFill>
                <a:latin typeface="Calibri"/>
              </a:rPr>
              <a:t> Специалисты службы сопровождения</a:t>
            </a:r>
            <a:r>
              <a:rPr xmlns:mc="http://schemas.openxmlformats.org/markup-compatibility/2006" xmlns:hp="http://schemas.haansoft.com/office/presentation/8.0" kumimoji="0" lang="ko-KR" altLang="en-US" sz="2400" b="1" i="0" baseline="0" mc:Ignorable="hp" hp:hslEmbossed="0">
                <a:solidFill>
                  <a:schemeClr val="tx1"/>
                </a:solidFill>
                <a:latin typeface="Calibri"/>
              </a:rPr>
              <a:t> - </a:t>
            </a: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Указываются специалисты, работающие в школе, а также те, с кем сотрудничает образовательное учреждение: дефектолог, логопед, педагог-психолог, социальный педагог, воспитатели и медицинский работник (врач поликлиники №… , прикрепленной к школе</a:t>
            </a:r>
            <a:r>
              <a:rPr xmlns:mc="http://schemas.openxmlformats.org/markup-compatibility/2006" xmlns:hp="http://schemas.haansoft.com/office/presentation/8.0" kumimoji="0" lang="ko-KR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 ). </a:t>
            </a:r>
            <a:endParaRPr xmlns:mc="http://schemas.openxmlformats.org/markup-compatibility/2006" xmlns:hp="http://schemas.haansoft.com/office/presentation/8.0" kumimoji="0" lang="ko-KR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1" i="0" baseline="0" mc:Ignorable="hp" hp:hslEmbossed="0">
                <a:solidFill>
                  <a:schemeClr val="tx1"/>
                </a:solidFill>
                <a:latin typeface="Calibri"/>
              </a:rPr>
              <a:t>Направления работы службы сопровождения</a:t>
            </a:r>
            <a:endParaRPr xmlns:mc="http://schemas.openxmlformats.org/markup-compatibility/2006" xmlns:hp="http://schemas.haansoft.com/office/presentation/8.0" kumimoji="0" lang="az-Cyrl-AZ" altLang="en-US" sz="2400" b="1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ko-KR" altLang="en-US" sz="18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ru-RU" altLang="en-US" sz="2400" b="1" i="0" mc:Ignorable="hp" hp:hslEmbossed="0">
              <a:solidFill>
                <a:schemeClr val="tx1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азвание 1"/>
          <p:cNvSpPr>
            <a:spLocks noGrp="1"/>
          </p:cNvSpPr>
          <p:nvPr>
            <p:ph type="title" idx="0"/>
          </p:nvPr>
        </p:nvSpPr>
        <p:spPr>
          <a:xfrm>
            <a:off x="457913" y="632"/>
            <a:ext cx="8228117" cy="1268174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3200" b="1" i="0" baseline="0" mc:Ignorable="hp" hp:hslEmbossed="0">
                <a:solidFill>
                  <a:schemeClr val="accent2"/>
                </a:solidFill>
                <a:latin typeface="Times New Roman"/>
              </a:rPr>
              <a:t>Направления работы службы сопровождения</a:t>
            </a:r>
            <a:endParaRPr xmlns:mc="http://schemas.openxmlformats.org/markup-compatibility/2006" xmlns:hp="http://schemas.haansoft.com/office/presentation/8.0" kumimoji="0" lang="az-Cyrl-AZ" altLang="en-US" sz="3200" b="1" i="0" baseline="0" mc:Ignorable="hp" hp:hslEmbossed="0">
              <a:solidFill>
                <a:schemeClr val="accent2"/>
              </a:solidFill>
              <a:latin typeface="Times New Roman"/>
            </a:endParaRPr>
          </a:p>
        </p:txBody>
      </p:sp>
      <p:sp>
        <p:nvSpPr>
          <p:cNvPr id="45059" name="Объект 2"/>
          <p:cNvSpPr>
            <a:spLocks noGrp="1"/>
          </p:cNvSpPr>
          <p:nvPr>
            <p:ph sz="half" idx="1"/>
          </p:nvPr>
        </p:nvSpPr>
        <p:spPr>
          <a:xfrm>
            <a:off x="251612" y="1916832"/>
            <a:ext cx="8712876" cy="4208824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chemeClr val="tx1"/>
                </a:solidFill>
                <a:latin typeface="Calibri"/>
              </a:rPr>
              <a:t>1. Диагностика познавательной, мотивационной и эмоционально-волевой сфер личности учащихся.</a:t>
            </a:r>
            <a:endParaRPr xmlns:mc="http://schemas.openxmlformats.org/markup-compatibility/2006" xmlns:hp="http://schemas.haansoft.com/office/presentation/8.0" kumimoji="0" lang="ru-RU" altLang="en-US" sz="2000" b="1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chemeClr val="tx1"/>
                </a:solidFill>
                <a:latin typeface="Calibri"/>
              </a:rPr>
              <a:t>2. Аналитическая работа.</a:t>
            </a:r>
            <a:endParaRPr xmlns:mc="http://schemas.openxmlformats.org/markup-compatibility/2006" xmlns:hp="http://schemas.haansoft.com/office/presentation/8.0" kumimoji="0" lang="ru-RU" altLang="en-US" sz="2000" b="1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chemeClr val="tx1"/>
                </a:solidFill>
                <a:latin typeface="Calibri"/>
              </a:rPr>
              <a:t>3. Организационная работа (создание единого информационного поля школы, ориентированного на всех участников образовательного процесса — проведение школьных </a:t>
            </a:r>
            <a:r>
              <a:rPr xmlns:mc="http://schemas.openxmlformats.org/markup-compatibility/2006" xmlns:hp="http://schemas.haansoft.com/office/presentation/8.0" kumimoji="0" lang="az-Cyrl-AZ" altLang="en-US" sz="2000" b="1" i="0" baseline="0" mc:Ignorable="hp" hp:hslEmbossed="0">
                <a:solidFill>
                  <a:schemeClr val="tx1"/>
                </a:solidFill>
                <a:latin typeface="Calibri"/>
              </a:rPr>
              <a:t>психолого-медико-педагогических</a:t>
            </a:r>
            <a: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chemeClr val="tx1"/>
                </a:solidFill>
                <a:latin typeface="Calibri"/>
              </a:rPr>
              <a:t> консилиумов, больших и малых педсоветов, обучающих семинаров, совещаний с представителями администрации, педагогами и родителями).</a:t>
            </a:r>
            <a:endParaRPr xmlns:mc="http://schemas.openxmlformats.org/markup-compatibility/2006" xmlns:hp="http://schemas.haansoft.com/office/presentation/8.0" kumimoji="0" lang="ru-RU" altLang="en-US" sz="2000" b="1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chemeClr val="tx1"/>
                </a:solidFill>
                <a:latin typeface="Calibri"/>
              </a:rPr>
              <a:t>4. Консультативная работа с педагогами, учащимися и родителями.</a:t>
            </a:r>
            <a:endParaRPr xmlns:mc="http://schemas.openxmlformats.org/markup-compatibility/2006" xmlns:hp="http://schemas.haansoft.com/office/presentation/8.0" kumimoji="0" lang="ru-RU" altLang="en-US" sz="2000" b="1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chemeClr val="tx1"/>
                </a:solidFill>
                <a:latin typeface="Calibri"/>
              </a:rPr>
              <a:t>5. Профилактическая работа (реализация программ, направленных на решение проблем межличностного взаимодействия).</a:t>
            </a:r>
            <a:endParaRPr xmlns:mc="http://schemas.openxmlformats.org/markup-compatibility/2006" xmlns:hp="http://schemas.haansoft.com/office/presentation/8.0" kumimoji="0" lang="ru-RU" altLang="en-US" sz="2000" b="1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chemeClr val="tx1"/>
                </a:solidFill>
                <a:latin typeface="Calibri"/>
              </a:rPr>
              <a:t>6. Коррекционно-развивающая работа (индивидуальные и групповые занятия с учащимися). </a:t>
            </a:r>
            <a:endParaRPr xmlns:mc="http://schemas.openxmlformats.org/markup-compatibility/2006" xmlns:hp="http://schemas.haansoft.com/office/presentation/8.0" kumimoji="0" lang="ru-RU" altLang="en-US" sz="2000" b="1" i="0" baseline="0" mc:Ignorable="hp" hp:hslEmbossed="0">
              <a:solidFill>
                <a:schemeClr val="tx1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азвание 1"/>
          <p:cNvSpPr>
            <a:spLocks noGrp="1"/>
          </p:cNvSpPr>
          <p:nvPr>
            <p:ph type="title" idx="0"/>
          </p:nvPr>
        </p:nvSpPr>
        <p:spPr>
          <a:xfrm>
            <a:off x="457913" y="632"/>
            <a:ext cx="8228117" cy="1125337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3. План работы </a:t>
            </a:r>
            <a:endParaRPr xmlns:mc="http://schemas.openxmlformats.org/markup-compatibility/2006" xmlns:hp="http://schemas.haansoft.com/office/presentation/8.0" kumimoji="0" lang="az-Cyrl-AZ" altLang="en-US" sz="2800" b="1" i="0" baseline="0" mc:Ignorable="hp" hp:hslEmbossed="0">
              <a:solidFill>
                <a:schemeClr val="accent2"/>
              </a:solidFill>
              <a:latin typeface="Times New Roman"/>
            </a:endParaRPr>
          </a:p>
        </p:txBody>
      </p:sp>
      <p:graphicFrame>
        <p:nvGraphicFramePr>
          <p:cNvPr id="53296" name=""/>
          <p:cNvGraphicFramePr/>
          <p:nvPr/>
        </p:nvGraphicFramePr>
        <p:xfrm>
          <a:off x="251612" y="1700809"/>
          <a:ext cx="8712876" cy="5694199"/>
        </p:xfrm>
        <a:graphic>
          <a:graphicData uri="http://schemas.openxmlformats.org/drawingml/2006/table">
            <a:tbl>
              <a:tblPr firstRow="1" bandRow="1"/>
              <a:tblGrid>
                <a:gridCol w="2304822"/>
                <a:gridCol w="4536575"/>
                <a:gridCol w="1871478"/>
              </a:tblGrid>
              <a:tr h="524022"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Направление деятельности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28634" cap="sq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26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28634" cap="sq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Содержание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12726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26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28634" cap="sq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Ответственный 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 сроки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12726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634" cap="sq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28634" cap="sq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684608"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Диагностическая работа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28634" cap="sq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26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66">
                            <a:alpha val="100000"/>
                          </a:srgbClr>
                        </a:buClr>
                        <a:buSzPct val="100000"/>
                        <a:buFont typeface="Arial"/>
                        <a:buChar char="•"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Выявление детей с ОВЗ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;</a:t>
                      </a:r>
                      <a:endParaRPr xmlns:mc="http://schemas.openxmlformats.org/markup-compatibility/2006" xmlns:hp="http://schemas.haansoft.com/office/presentation/8.0" kumimoji="0" lang="ru-RU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66">
                            <a:alpha val="100000"/>
                          </a:srgbClr>
                        </a:buClr>
                        <a:buSzPct val="100000"/>
                        <a:buFont typeface="Arial"/>
                        <a:buChar char="•"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Организация комплексного обследования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 определение особых образовательных потребностей и составление рекомендаций по обучению (подбор оптимальных методов обучения, стиля учебного взаимодействия, формы проверки знаний)</a:t>
                      </a:r>
                      <a:endParaRPr xmlns:mc="http://schemas.openxmlformats.org/markup-compatibility/2006" xmlns:hp="http://schemas.haansoft.com/office/presentation/8.0" kumimoji="0" lang="ru-RU" altLang="en-US" sz="1400" b="0" i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12726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26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Специалисты службы сопровождения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xmlns:mc="http://schemas.openxmlformats.org/markup-compatibility/2006" xmlns:hp="http://schemas.haansoft.com/office/presentation/8.0" kumimoji="0" lang="ko-KR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учитель, ПМП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к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xmlns:mc="http://schemas.openxmlformats.org/markup-compatibility/2006" xmlns:hp="http://schemas.haansoft.com/office/presentation/8.0" kumimoji="0" lang="ru-RU" altLang="en-US" sz="1400" b="0" i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12726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634" cap="sq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796584"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Коррекционно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-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развивающая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работа 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28634" cap="sq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26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Индивидуальная и групповая работа с учащимися 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12726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26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Логопед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 психолог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  социальный педагог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12726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634" cap="sq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796584"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Консультативная работа </a:t>
                      </a:r>
                      <a:endParaRPr xmlns:mc="http://schemas.openxmlformats.org/markup-compatibility/2006" xmlns:hp="http://schemas.haansoft.com/office/presentation/8.0" kumimoji="0" lang="ru-RU" altLang="en-US" sz="1400" b="0" i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28634" cap="sq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26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66">
                            <a:alpha val="100000"/>
                          </a:srgbClr>
                        </a:buClr>
                        <a:buSzPct val="100000"/>
                        <a:buFont typeface="Arial"/>
                        <a:buChar char="•"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Консультации учителей по проблемам оказания помощи детям с ОВЗ в условиях урока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;</a:t>
                      </a:r>
                      <a:endParaRPr xmlns:mc="http://schemas.openxmlformats.org/markup-compatibility/2006" xmlns:hp="http://schemas.haansoft.com/office/presentation/8.0" kumimoji="0" lang="ru-RU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66">
                            <a:alpha val="100000"/>
                          </a:srgbClr>
                        </a:buClr>
                        <a:buSzPct val="100000"/>
                        <a:buFont typeface="Arial"/>
                        <a:buChar char="•"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Консультации для родителей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12726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26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Логопед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 психолог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  социальный педагог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12726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634" cap="sq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886832"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Организационная работа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28634" cap="sq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26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Проведение школьных 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психолого</a:t>
                      </a:r>
                      <a:r>
                        <a:rPr xmlns:mc="http://schemas.openxmlformats.org/markup-compatibility/2006" xmlns:hp="http://schemas.haansoft.com/office/presentation/8.0" kumimoji="0" lang="ko-KR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-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медико</a:t>
                      </a:r>
                      <a:r>
                        <a:rPr xmlns:mc="http://schemas.openxmlformats.org/markup-compatibility/2006" xmlns:hp="http://schemas.haansoft.com/office/presentation/8.0" kumimoji="0" lang="ko-KR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-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педагогических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 консилиумов, больших и малых педсоветов, обучающих семинаров, совещаний с представителями администрации, педагогами и родителями; информационно-разъяснительная работа</a:t>
                      </a:r>
                      <a:endParaRPr xmlns:mc="http://schemas.openxmlformats.org/markup-compatibility/2006" xmlns:hp="http://schemas.haansoft.com/office/presentation/8.0" kumimoji="0" lang="ru-RU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endParaRPr xmlns:mc="http://schemas.openxmlformats.org/markup-compatibility/2006" xmlns:hp="http://schemas.haansoft.com/office/presentation/8.0" kumimoji="0" lang="ru-RU" altLang="en-US" sz="1400" b="0" i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12726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26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t" anchorCtr="0">
                      <a:noAutofit/>
                    </a:bodyPr>
                    <a:p>
                      <a:pPr marL="0" lvl="0" indent="0" algn="l" rtl="0" eaLnBrk="0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Логопед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 психолог</a:t>
                      </a:r>
                      <a:r>
                        <a:rPr xmlns:mc="http://schemas.openxmlformats.org/markup-compatibility/2006" xmlns:hp="http://schemas.haansoft.com/office/presentation/8.0" kumimoji="0" lang="ru-RU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  <a:solidFill>
                            <a:schemeClr val="tx1"/>
                          </a:solidFill>
                          <a:latin typeface="Times New Roman"/>
                        </a:rPr>
                        <a:t>  социальный педагог</a:t>
                      </a:r>
                      <a:endParaRPr xmlns:mc="http://schemas.openxmlformats.org/markup-compatibility/2006" xmlns:hp="http://schemas.haansoft.com/office/presentation/8.0" kumimoji="0" lang="az-Cyrl-AZ" altLang="en-US" sz="1400" b="0" i="0" baseline="0" mc:Ignorable="hp" hp:hslEmbossed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1440" marR="91440">
                    <a:lnL w="12726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634" cap="sq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26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26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азвание 1"/>
          <p:cNvSpPr>
            <a:spLocks noGrp="1"/>
          </p:cNvSpPr>
          <p:nvPr>
            <p:ph type="title" idx="0"/>
          </p:nvPr>
        </p:nvSpPr>
        <p:spPr>
          <a:xfrm>
            <a:off x="457913" y="275198"/>
            <a:ext cx="8228117" cy="1142807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3200" b="1" i="0" baseline="0" mc:Ignorable="hp" hp:hslEmbossed="0">
                <a:solidFill>
                  <a:schemeClr val="accent2"/>
                </a:solidFill>
                <a:latin typeface="Times New Roman"/>
              </a:rPr>
              <a:t>4. Формы коррекционной работы с детьми, имеющими ОВЗ</a:t>
            </a:r>
            <a:endParaRPr xmlns:mc="http://schemas.openxmlformats.org/markup-compatibility/2006" xmlns:hp="http://schemas.haansoft.com/office/presentation/8.0" kumimoji="0" lang="az-Cyrl-AZ" altLang="en-US" sz="3200" b="1" i="0" baseline="0" mc:Ignorable="hp" hp:hslEmbossed="0">
              <a:solidFill>
                <a:schemeClr val="accent2"/>
              </a:solidFill>
              <a:latin typeface="Times New Roman"/>
            </a:endParaRPr>
          </a:p>
        </p:txBody>
      </p:sp>
      <p:sp>
        <p:nvSpPr>
          <p:cNvPr id="46083" name="Объект 2"/>
          <p:cNvSpPr>
            <a:spLocks noGrp="1"/>
          </p:cNvSpPr>
          <p:nvPr>
            <p:ph sz="half" idx="1"/>
          </p:nvPr>
        </p:nvSpPr>
        <p:spPr>
          <a:xfrm>
            <a:off x="390088" y="2276872"/>
            <a:ext cx="4037895" cy="2620520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1" i="0" u="sng" baseline="0" mc:Ignorable="hp" hp:hslEmbossed="0">
                <a:solidFill>
                  <a:schemeClr val="tx1"/>
                </a:solidFill>
                <a:latin typeface="Calibri"/>
              </a:rPr>
              <a:t>Логопедическая помощь</a:t>
            </a:r>
            <a:endParaRPr xmlns:mc="http://schemas.openxmlformats.org/markup-compatibility/2006" xmlns:hp="http://schemas.haansoft.com/office/presentation/8.0" kumimoji="0" lang="az-Cyrl-AZ" altLang="en-US" sz="2400" b="1" i="0" u="sng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1" i="0" u="sng" baseline="0" mc:Ignorable="hp" hp:hslEmbossed="0">
                <a:solidFill>
                  <a:schemeClr val="tx1"/>
                </a:solidFill>
                <a:latin typeface="Calibri"/>
              </a:rPr>
              <a:t>Психологическая помощь</a:t>
            </a:r>
            <a:endParaRPr xmlns:mc="http://schemas.openxmlformats.org/markup-compatibility/2006" xmlns:hp="http://schemas.haansoft.com/office/presentation/8.0" kumimoji="0" lang="az-Cyrl-AZ" altLang="en-US" sz="2400" b="1" i="0" u="sng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18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Указывается: количество учащихся, с кот. проводится логопедическая работа, психологическая количество скомплектованных групп, расписание индивидуальных и фронтальных занятий, программы обучения. </a:t>
            </a:r>
            <a:endParaRPr xmlns:mc="http://schemas.openxmlformats.org/markup-compatibility/2006" xmlns:hp="http://schemas.haansoft.com/office/presentation/8.0" kumimoji="0" lang="az-Cyrl-AZ" altLang="en-US" sz="1800" b="1" i="0" baseline="0" mc:Ignorable="hp" hp:hslEmbossed="0">
              <a:solidFill>
                <a:srgbClr val="ff0066">
                  <a:alpha val="100000"/>
                </a:srgbClr>
              </a:solidFill>
              <a:latin typeface="Calibri"/>
            </a:endParaRPr>
          </a:p>
        </p:txBody>
      </p:sp>
      <p:sp>
        <p:nvSpPr>
          <p:cNvPr id="46084" name="Объект 3"/>
          <p:cNvSpPr>
            <a:spLocks noGrp="1"/>
          </p:cNvSpPr>
          <p:nvPr>
            <p:ph sz="half" idx="2"/>
          </p:nvPr>
        </p:nvSpPr>
        <p:spPr>
          <a:xfrm>
            <a:off x="4572000" y="2348880"/>
            <a:ext cx="4037895" cy="2663389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533470" lvl="0" indent="-53347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1" i="0" u="sng" baseline="0" mc:Ignorable="hp" hp:hslEmbossed="0">
                <a:solidFill>
                  <a:schemeClr val="tx1"/>
                </a:solidFill>
                <a:latin typeface="Calibri"/>
              </a:rPr>
              <a:t>Работа спецгрупп по физической культуре</a:t>
            </a:r>
            <a:endParaRPr xmlns:mc="http://schemas.openxmlformats.org/markup-compatibility/2006" xmlns:hp="http://schemas.haansoft.com/office/presentation/8.0" kumimoji="0" lang="az-Cyrl-AZ" altLang="en-US" sz="2400" b="1" i="0" u="sng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533470" lvl="0" indent="-533470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18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Указывается: количество учащихся, которым рекомендованы занятия, количество скомплектованных групп, расписание занятий, программы обучения.</a:t>
            </a:r>
            <a:r>
              <a:rPr xmlns:mc="http://schemas.openxmlformats.org/markup-compatibility/2006" xmlns:hp="http://schemas.haansoft.com/office/presentation/8.0" kumimoji="0" lang="ko-KR" altLang="en-US" sz="1800" b="0" i="0" baseline="0" mc:Ignorable="hp" hp:hslEmbossed="0">
                <a:solidFill>
                  <a:srgbClr val="ff0066">
                    <a:alpha val="100000"/>
                  </a:srgbClr>
                </a:solidFill>
                <a:latin typeface="Calibri"/>
              </a:rPr>
              <a:t> </a:t>
            </a:r>
            <a:endParaRPr xmlns:mc="http://schemas.openxmlformats.org/markup-compatibility/2006" xmlns:hp="http://schemas.haansoft.com/office/presentation/8.0" kumimoji="0" lang="ru-RU" altLang="en-US" sz="1600" b="0" i="0" mc:Ignorable="hp" hp:hslEmbossed="0">
              <a:solidFill>
                <a:srgbClr val="ff0066">
                  <a:alpha val="100000"/>
                </a:srgbClr>
              </a:solidFill>
              <a:latin typeface="Calibri"/>
            </a:endParaRPr>
          </a:p>
        </p:txBody>
      </p:sp>
      <p:sp>
        <p:nvSpPr>
          <p:cNvPr id="46085" name=""/>
          <p:cNvSpPr txBox="1"/>
          <p:nvPr/>
        </p:nvSpPr>
        <p:spPr>
          <a:xfrm rot="21600000">
            <a:off x="540467" y="5589193"/>
            <a:ext cx="8278910" cy="4571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  <a:effectLst>
            <a:outerShdw dist="35995" dir="2700000" algn="br">
              <a:srgbClr val="808080"/>
            </a:outerShdw>
          </a:effectLst>
        </p:spPr>
        <p:txBody>
          <a:bodyPr vert="horz" wrap="square" lIns="91440" tIns="45720" rIns="91440" bIns="45720" anchor="t">
            <a:noAutofit/>
          </a:bodyPr>
          <a:p>
            <a:pPr marL="0" lvl="0" indent="0" algn="ctr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1" i="0" baseline="0" mc:Ignorable="hp" hp:hslEmbossed="0">
                <a:solidFill>
                  <a:schemeClr val="tx1"/>
                </a:solidFill>
                <a:latin typeface="Calibri"/>
              </a:rPr>
              <a:t>Индивидуальные занятия с учителем</a:t>
            </a:r>
            <a:endParaRPr xmlns:mc="http://schemas.openxmlformats.org/markup-compatibility/2006" xmlns:hp="http://schemas.haansoft.com/office/presentation/8.0" kumimoji="0" lang="az-Cyrl-AZ" altLang="en-US" sz="2400" b="1" i="0" baseline="0" mc:Ignorable="hp" hp:hslEmbossed="0">
              <a:solidFill>
                <a:schemeClr val="tx1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азвание 1"/>
          <p:cNvSpPr>
            <a:spLocks noGrp="1"/>
          </p:cNvSpPr>
          <p:nvPr>
            <p:ph type="title" idx="0"/>
          </p:nvPr>
        </p:nvSpPr>
        <p:spPr>
          <a:xfrm>
            <a:off x="457913" y="275198"/>
            <a:ext cx="8228117" cy="2001504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5.  Мониторинг динамики развития детей, их успешности в освоении образовательной программы,  корректировка коррекционных мероприятий)</a:t>
            </a:r>
            <a:endParaRPr xmlns:mc="http://schemas.openxmlformats.org/markup-compatibility/2006" xmlns:hp="http://schemas.haansoft.com/office/presentation/8.0" kumimoji="0" lang="az-Cyrl-AZ" altLang="en-US" sz="2800" b="1" i="0" baseline="0" mc:Ignorable="hp" hp:hslEmbossed="0">
              <a:solidFill>
                <a:schemeClr val="accent2"/>
              </a:solidFill>
              <a:latin typeface="Times New Roman"/>
            </a:endParaRPr>
          </a:p>
        </p:txBody>
      </p:sp>
      <p:sp>
        <p:nvSpPr>
          <p:cNvPr id="47107" name="Объект 2"/>
          <p:cNvSpPr>
            <a:spLocks noGrp="1"/>
          </p:cNvSpPr>
          <p:nvPr>
            <p:ph sz="half" idx="1"/>
          </p:nvPr>
        </p:nvSpPr>
        <p:spPr>
          <a:xfrm>
            <a:off x="457913" y="2349712"/>
            <a:ext cx="4037895" cy="3775943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1" i="0" baseline="0" mc:Ignorable="hp" hp:hslEmbossed="0">
                <a:solidFill>
                  <a:schemeClr val="tx1"/>
                </a:solidFill>
                <a:latin typeface="Calibri"/>
              </a:rPr>
              <a:t>Организация мониторинга </a:t>
            </a:r>
            <a:r>
              <a:rPr xmlns:mc="http://schemas.openxmlformats.org/markup-compatibility/2006" xmlns:hp="http://schemas.haansoft.com/office/presentation/8.0" kumimoji="0" lang="ko-KR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(</a:t>
            </a:r>
            <a:r>
              <a:rPr xmlns:mc="http://schemas.openxmlformats.org/markup-compatibility/2006" xmlns:hp="http://schemas.haansoft.com/office/presentation/8.0" kumimoji="0" lang="az-Cyrl-AZ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проводится по итогам триместра, четверти, полугодия, учебного года).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 </a:t>
            </a:r>
            <a:endParaRPr xmlns:mc="http://schemas.openxmlformats.org/markup-compatibility/2006" xmlns:hp="http://schemas.haansoft.com/office/presentation/8.0" kumimoji="0" lang="ko-KR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47108" name="Объект 3"/>
          <p:cNvSpPr>
            <a:spLocks noGrp="1"/>
          </p:cNvSpPr>
          <p:nvPr>
            <p:ph sz="half" idx="2"/>
          </p:nvPr>
        </p:nvSpPr>
        <p:spPr>
          <a:xfrm>
            <a:off x="4648191" y="2349712"/>
            <a:ext cx="4037839" cy="3775943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1" i="0" baseline="0" mc:Ignorable="hp" hp:hslEmbossed="0">
                <a:solidFill>
                  <a:schemeClr val="tx1"/>
                </a:solidFill>
                <a:latin typeface="Calibri"/>
              </a:rPr>
              <a:t>Содержание мониторинга </a:t>
            </a:r>
            <a:endParaRPr xmlns:mc="http://schemas.openxmlformats.org/markup-compatibility/2006" xmlns:hp="http://schemas.haansoft.com/office/presentation/8.0" kumimoji="0" lang="az-Cyrl-AZ" altLang="en-US" sz="2400" b="1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	отслеживание динамики развития учащихся с ОВЗ и эффективности индивидуальных коррекционно-развивающих программ;</a:t>
            </a:r>
            <a:endParaRPr xmlns:mc="http://schemas.openxmlformats.org/markup-compatibility/2006" xmlns:hp="http://schemas.haansoft.com/office/presentation/8.0" kumimoji="0" lang="az-Cyrl-AZ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перспективное планирование коррекционно-развивающей работы.</a:t>
            </a:r>
            <a:endParaRPr xmlns:mc="http://schemas.openxmlformats.org/markup-compatibility/2006" xmlns:hp="http://schemas.haansoft.com/office/presentation/8.0" kumimoji="0" lang="az-Cyrl-AZ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ru-RU" altLang="en-US" sz="2000" b="0" i="0" mc:Ignorable="hp" hp:hslEmbossed="0">
              <a:solidFill>
                <a:schemeClr val="tx1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азвание 1"/>
          <p:cNvSpPr>
            <a:spLocks noGrp="1"/>
          </p:cNvSpPr>
          <p:nvPr>
            <p:ph type="title" idx="0"/>
          </p:nvPr>
        </p:nvSpPr>
        <p:spPr>
          <a:xfrm>
            <a:off x="457913" y="275198"/>
            <a:ext cx="8228117" cy="1142807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6</a:t>
            </a:r>
            <a:r>
              <a:rPr xmlns:mc="http://schemas.openxmlformats.org/markup-compatibility/2006" xmlns:hp="http://schemas.haansoft.com/office/presentation/8.0" kumimoji="0" lang="ru-RU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.</a:t>
            </a:r>
            <a:r>
              <a:rPr xmlns:mc="http://schemas.openxmlformats.org/markup-compatibility/2006" xmlns:hp="http://schemas.haansoft.com/office/presentation/8.0" kumimoji="0" lang="az-Cyrl-AZ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 Организационно</a:t>
            </a:r>
            <a:r>
              <a:rPr xmlns:mc="http://schemas.openxmlformats.org/markup-compatibility/2006" xmlns:hp="http://schemas.haansoft.com/office/presentation/8.0" kumimoji="0" lang="ru-RU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-</a:t>
            </a:r>
            <a:r>
              <a:rPr xmlns:mc="http://schemas.openxmlformats.org/markup-compatibility/2006" xmlns:hp="http://schemas.haansoft.com/office/presentation/8.0" kumimoji="0" lang="az-Cyrl-AZ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педагогические условия реализации</a:t>
            </a:r>
            <a:br>
              <a:rPr xmlns:mc="http://schemas.openxmlformats.org/markup-compatibility/2006" xmlns:hp="http://schemas.haansoft.com/office/presentation/8.0" kumimoji="0" lang="az-Cyrl-AZ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</a:br>
            <a:r>
              <a:rPr xmlns:mc="http://schemas.openxmlformats.org/markup-compatibility/2006" xmlns:hp="http://schemas.haansoft.com/office/presentation/8.0" kumimoji="0" lang="az-Cyrl-AZ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программы коррекционной работы</a:t>
            </a:r>
            <a:endParaRPr xmlns:mc="http://schemas.openxmlformats.org/markup-compatibility/2006" xmlns:hp="http://schemas.haansoft.com/office/presentation/8.0" kumimoji="0" lang="az-Cyrl-AZ" altLang="en-US" sz="2800" b="1" i="0" baseline="0" mc:Ignorable="hp" hp:hslEmbossed="0">
              <a:solidFill>
                <a:schemeClr val="accent2"/>
              </a:solidFill>
              <a:latin typeface="Times New Roman"/>
            </a:endParaRPr>
          </a:p>
        </p:txBody>
      </p:sp>
      <p:sp>
        <p:nvSpPr>
          <p:cNvPr id="31747" name="Объект 2"/>
          <p:cNvSpPr>
            <a:spLocks noGrp="1"/>
          </p:cNvSpPr>
          <p:nvPr>
            <p:ph sz="half" idx="1"/>
          </p:nvPr>
        </p:nvSpPr>
        <p:spPr>
          <a:xfrm>
            <a:off x="457913" y="1988839"/>
            <a:ext cx="8218542" cy="4535241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0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Создание </a:t>
            </a:r>
            <a:r>
              <a:rPr xmlns:mc="http://schemas.openxmlformats.org/markup-compatibility/2006" xmlns:hp="http://schemas.haansoft.com/office/presentation/8.0" kumimoji="0" lang="az-Cyrl-AZ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безбарьерной</a:t>
            </a: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 среды;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Обеспечение специальным оборудованием;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Предоставление услуг ассистента;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Подготовка специалистов для работы с детьми  ОВЗ;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Повышение квалификации учителей по проблемам работы с детьми  с ОВЗ;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Приобретение учебно-методической литературы, используемой в учебном процессе;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Оборудование помещений;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Организация взаимодействия  в разработке и реализации коррекционных мероприятий учителей, специалистов, медицинских работников ОУ, других учреждений и организаций, специализирующихся в области проблем детства</a:t>
            </a: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Arial"/>
              </a:rPr>
              <a:t>;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Arial"/>
            </a:endParaRPr>
          </a:p>
          <a:p>
            <a:pPr marL="342945" lvl="0" indent="-342945" algn="l" rtl="0" eaLnBrk="0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Calibri"/>
              </a:rPr>
              <a:t>Получение лицензии на право реализации  специальной (коррекционной) программы.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ru-RU" altLang="en-US" sz="1400" b="0" i="0" mc:Ignorable="hp" hp:hslEmbossed="0">
              <a:solidFill>
                <a:schemeClr val="tx1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азвание 1"/>
          <p:cNvSpPr>
            <a:spLocks noGrp="1"/>
          </p:cNvSpPr>
          <p:nvPr>
            <p:ph type="title" idx="0"/>
          </p:nvPr>
        </p:nvSpPr>
        <p:spPr>
          <a:xfrm>
            <a:off x="457913" y="275198"/>
            <a:ext cx="8228117" cy="417459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7</a:t>
            </a:r>
            <a:r>
              <a:rPr xmlns:mc="http://schemas.openxmlformats.org/markup-compatibility/2006" xmlns:hp="http://schemas.haansoft.com/office/presentation/8.0" kumimoji="0" lang="ru-RU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.</a:t>
            </a:r>
            <a:r>
              <a:rPr xmlns:mc="http://schemas.openxmlformats.org/markup-compatibility/2006" xmlns:hp="http://schemas.haansoft.com/office/presentation/8.0" kumimoji="0" lang="az-Cyrl-AZ" altLang="en-US" sz="2800" b="1" i="0" baseline="0" mc:Ignorable="hp" hp:hslEmbossed="0">
                <a:solidFill>
                  <a:schemeClr val="accent2"/>
                </a:solidFill>
                <a:latin typeface="Times New Roman"/>
              </a:rPr>
              <a:t> Показатели результативности реализации программы</a:t>
            </a:r>
            <a:endParaRPr xmlns:mc="http://schemas.openxmlformats.org/markup-compatibility/2006" xmlns:hp="http://schemas.haansoft.com/office/presentation/8.0" kumimoji="0" lang="az-Cyrl-AZ" altLang="en-US" sz="2800" b="1" i="0" baseline="0" mc:Ignorable="hp" hp:hslEmbossed="0">
              <a:solidFill>
                <a:schemeClr val="accent2"/>
              </a:solidFill>
              <a:latin typeface="Times New Roman"/>
            </a:endParaRPr>
          </a:p>
        </p:txBody>
      </p:sp>
      <p:sp>
        <p:nvSpPr>
          <p:cNvPr id="32771" name="Объект 2"/>
          <p:cNvSpPr>
            <a:spLocks noGrp="1"/>
          </p:cNvSpPr>
          <p:nvPr>
            <p:ph sz="half" idx="1"/>
          </p:nvPr>
        </p:nvSpPr>
        <p:spPr>
          <a:xfrm>
            <a:off x="457913" y="1988840"/>
            <a:ext cx="8218542" cy="4136816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Динамика индивидуальных достижений учащихся  с ОВЗ;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Наличие соответствующих материальных условий для обучения детей с ОВЗ;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Доля педагогов ОУ, прошедших специальную подготовку и обладающих необходимой квалификацией для организации работы с детьми с ОВЗ;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az-Cyrl-AZ" altLang="en-US" sz="2400" b="0" i="0" baseline="0" mc:Ignorable="hp" hp:hslEmbossed="0">
                <a:solidFill>
                  <a:schemeClr val="tx1"/>
                </a:solidFill>
                <a:latin typeface="Calibri"/>
              </a:rPr>
              <a:t>Количество специалистов, привлекаемых к индивидуальной и групповой работе с детьми с ОВЗ;</a:t>
            </a:r>
            <a:endParaRPr xmlns:mc="http://schemas.openxmlformats.org/markup-compatibility/2006" xmlns:hp="http://schemas.haansoft.com/office/presentation/8.0" kumimoji="0" lang="az-Cyrl-AZ" altLang="en-US" sz="2400" b="0" i="0" baseline="0" mc:Ignorable="hp" hp:hslEmbossed="0">
              <a:solidFill>
                <a:schemeClr val="tx1"/>
              </a:solidFill>
              <a:latin typeface="Calibri"/>
            </a:endParaRPr>
          </a:p>
          <a:p>
            <a:pPr marL="342945" lvl="0" indent="-342945" algn="l" rtl="0" eaLnBrk="0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ru-RU" altLang="en-US" sz="2400" b="0" i="0" mc:Ignorable="hp" hp:hslEmbossed="0">
              <a:solidFill>
                <a:schemeClr val="tx1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683568" y="2996952"/>
            <a:ext cx="8136904" cy="1440160"/>
          </a:xfrm>
        </p:spPr>
        <p:txBody>
          <a:bodyPr/>
          <a:lstStyle/>
          <a:p>
            <a:pPr algn="ctr">
              <a:defRPr/>
            </a:pPr>
            <a:r>
              <a:rPr lang="ru-RU" altLang="en-US" sz="3200"/>
              <a:t>ПРОБЛЕМНЫЕ ВОПРОСЫ</a:t>
            </a:r>
            <a:endParaRPr lang="ru-RU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sz="half" idx="1"/>
          </p:nvPr>
        </p:nvSpPr>
        <p:spPr>
          <a:xfrm>
            <a:off x="469077" y="476811"/>
            <a:ext cx="6407516" cy="5975824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800" b="0" i="0" baseline="0" mc:Ignorable="hp" hp:hslEmbossed="0">
                <a:solidFill>
                  <a:schemeClr val="tx1"/>
                </a:solidFill>
                <a:effectLst>
                  <a:outerShdw blurRad="38100" dist="38100" dir="2700000" algn="tl" rotWithShape="0">
                    <a:srgbClr val="c0c0c0">
                      <a:alpha val="100000"/>
                    </a:srgbClr>
                  </a:outerShdw>
                </a:effectLst>
                <a:latin typeface="Arial"/>
              </a:rPr>
              <a:t>        </a:t>
            </a:r>
            <a:endParaRPr xmlns:mc="http://schemas.openxmlformats.org/markup-compatibility/2006" xmlns:hp="http://schemas.haansoft.com/office/presentation/8.0" kumimoji="0" lang="ru-RU" altLang="en-US" sz="2800" b="0" i="0" baseline="0" mc:Ignorable="hp" hp:hslEmbossed="0">
              <a:solidFill>
                <a:schemeClr val="tx1"/>
              </a:solidFill>
              <a:latin typeface="Arial"/>
            </a:endParaRPr>
          </a:p>
        </p:txBody>
      </p:sp>
      <p:pic>
        <p:nvPicPr>
          <p:cNvPr id="6147" name="" descr="C:\Users\1\Desktop\1917114.jpg"/>
          <p:cNvPicPr/>
          <p:nvPr/>
        </p:nvPicPr>
        <p:blipFill rotWithShape="1">
          <a:blip r:embed="rId2">
            <a:lum/>
          </a:blip>
          <a:stretch>
            <a:fillRect/>
          </a:stretch>
        </p:blipFill>
        <p:spPr>
          <a:xfrm rot="20460000">
            <a:off x="296736" y="2259657"/>
            <a:ext cx="1001533" cy="13300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</p:pic>
      <p:pic>
        <p:nvPicPr>
          <p:cNvPr id="6148" name="" descr="C:\Users\1\Desktop\1089136.jpg"/>
          <p:cNvPicPr/>
          <p:nvPr/>
        </p:nvPicPr>
        <p:blipFill rotWithShape="1">
          <a:blip r:embed="rId3">
            <a:lum/>
          </a:blip>
          <a:stretch>
            <a:fillRect/>
          </a:stretch>
        </p:blipFill>
        <p:spPr>
          <a:xfrm rot="1140000">
            <a:off x="7646204" y="5244304"/>
            <a:ext cx="1039601" cy="13650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</p:pic>
      <p:sp>
        <p:nvSpPr>
          <p:cNvPr id="6149" name=""/>
          <p:cNvSpPr txBox="1"/>
          <p:nvPr/>
        </p:nvSpPr>
        <p:spPr>
          <a:xfrm>
            <a:off x="1619672" y="2073433"/>
            <a:ext cx="6334563" cy="40918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p>
            <a:pPr marL="0" lvl="0" indent="0" algn="just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ru-RU" altLang="en-US" sz="2000" b="0" i="1" u="sng" baseline="0" mc:Ignorable="hp" hp:hslEmbossed="0">
              <a:solidFill>
                <a:srgbClr val="ff0000">
                  <a:alpha val="100000"/>
                </a:srgbClr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ru-RU" altLang="en-US" sz="2000" b="0" i="1" u="sng" baseline="0" mc:Ignorable="hp" hp:hslEmbossed="0">
              <a:solidFill>
                <a:srgbClr val="ff0000">
                  <a:alpha val="100000"/>
                </a:srgbClr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1" u="sng" baseline="0" mc:Ignorable="hp" hp:hslEmbossed="0">
                <a:solidFill>
                  <a:srgbClr val="ff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Федеральные государственные образовательные  стандарты </a:t>
            </a: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для детей с </a:t>
            </a:r>
            <a:r>
              <a:rPr xmlns:mc="http://schemas.openxmlformats.org/markup-compatibility/2006" xmlns:hp="http://schemas.haansoft.com/office/presentation/8.0" kumimoji="0" lang="ru-RU" altLang="en-US" sz="2000" b="0" i="1" baseline="0" mc:Ignorable="hp" hp:hslEmbossed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ОВЗ </a:t>
            </a: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[1] рассматриваются, как неотъемлемая часть федеральных государственных стандартов общего образования. Такой подход согласуется с Декларацией ООН о правах ребенка и Конституцией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РФ, гарантирующей всем детям право на обязательное  и бесплатное среднее образование. Специальный образовательный стандарт должен стать базовым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инструментом реализации конституционных прав на </a:t>
            </a:r>
            <a:endParaRPr xmlns:mc="http://schemas.openxmlformats.org/markup-compatibility/2006" xmlns:hp="http://schemas.haansoft.com/office/presentation/8.0" kumimoji="0" lang="ru-RU" altLang="en-US" sz="2000" b="0" i="0" baseline="0" mc:Ignorable="hp" hp:hslEmbossed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образование граждан с ОВЗ.</a:t>
            </a:r>
            <a:endParaRPr xmlns:mc="http://schemas.openxmlformats.org/markup-compatibility/2006" xmlns:hp="http://schemas.haansoft.com/office/presentation/8.0" kumimoji="0" lang="ru-RU" altLang="en-US" sz="2000" b="0" i="0" mc:Ignorable="hp" hp:hslEmbossed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424936" cy="4032448"/>
          </a:xfrm>
        </p:spPr>
        <p:txBody>
          <a:bodyPr/>
          <a:lstStyle/>
          <a:p>
            <a:r>
              <a:rPr lang="ru-RU" dirty="0" smtClean="0"/>
              <a:t>Реальные проблемы:</a:t>
            </a:r>
            <a:br>
              <a:rPr lang="ru-RU" dirty="0" smtClean="0"/>
            </a:br>
            <a:r>
              <a:rPr lang="ru-RU" sz="3200" dirty="0" smtClean="0"/>
              <a:t>-обеспечение (кадрами, ресурсами, силами);</a:t>
            </a:r>
            <a:br>
              <a:rPr lang="ru-RU" sz="3200" dirty="0" smtClean="0"/>
            </a:br>
            <a:r>
              <a:rPr lang="ru-RU" sz="3200" dirty="0" smtClean="0"/>
              <a:t>- бумажная волокита;</a:t>
            </a:r>
            <a:br>
              <a:rPr lang="ru-RU" sz="3200" dirty="0" smtClean="0"/>
            </a:br>
            <a:r>
              <a:rPr lang="ru-RU" sz="3200" dirty="0" smtClean="0"/>
              <a:t>- культурная готовность самого общества (готовность государства, учреждений, родителей, детей и тех кто на стороне детей с ОВЗ);</a:t>
            </a:r>
            <a:br>
              <a:rPr lang="ru-RU" sz="3200" dirty="0" smtClean="0"/>
            </a:br>
            <a:r>
              <a:rPr lang="ru-RU" sz="3200" dirty="0" smtClean="0"/>
              <a:t>- нагрузка педагогов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3016"/>
            <a:ext cx="8229600" cy="1143000"/>
          </a:xfrm>
        </p:spPr>
        <p:txBody>
          <a:bodyPr/>
          <a:lstStyle/>
          <a:p>
            <a:r>
              <a:rPr lang="ru-RU" b="1" dirty="0" smtClean="0"/>
              <a:t>Практические приемы для работы с детьми ОВЗ</a:t>
            </a:r>
            <a:endParaRPr lang="ru-RU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3399"/>
                </a:solidFill>
              </a:rPr>
              <a:t>Рождение ребенка с нарушением для большинства семей является огромной трагедией.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3356992"/>
            <a:ext cx="8229600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rgbClr val="FFFF00"/>
                </a:solidFill>
              </a:rPr>
              <a:t>Выделяются следующие особенности семей, имеющих детей с патологией: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Нарушается взаимодействие с социумом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Нарушаются внутрисемейные отношения, в особенности супружеские.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Возможно нарушение репродуктивного поведения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Складываются неверные представления о лечении и воспитании ребенка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Длительный стресс приводит к появлению повышенной раздражительности, взаимным упрекам, ухудшению супружеских отношений в целом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3E7D0-A3B6-4334-9485-81137DDE3D95}" type="slidenum">
              <a:rPr lang="ru-RU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3399"/>
                </a:solidFill>
              </a:rPr>
              <a:t>В семьях детей-инвалидов происходят качественные изменения на трех уровнях:</a:t>
            </a:r>
            <a:r>
              <a:rPr lang="ru-RU" sz="4800" dirty="0" smtClean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996952"/>
            <a:ext cx="8229600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психологическом - в силу хронического стресса, вызванного заболеванием ребенка, постоянными и различными по своей природе психотравмирующими воздействиями;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социальном - семья этой категории сужает круг своих контактов, матери чаще всего оставляют работу; рождение ребенка деформирует отношения между супругами,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соматическом - переживаемый родителями стресс, выражается в различных психосоматических заболеваниях.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22E83-27ED-407C-B35D-F30370C8AA2E}" type="slidenum">
              <a:rPr lang="ru-RU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45024"/>
            <a:ext cx="8229600" cy="1143000"/>
          </a:xfrm>
        </p:spPr>
        <p:txBody>
          <a:bodyPr/>
          <a:lstStyle/>
          <a:p>
            <a:r>
              <a:rPr lang="ru-RU" sz="3200" dirty="0" smtClean="0"/>
              <a:t>«</a:t>
            </a:r>
            <a:r>
              <a:rPr lang="ru-RU" sz="3200" b="1" dirty="0" smtClean="0"/>
              <a:t>Родительский клуб</a:t>
            </a:r>
            <a:r>
              <a:rPr lang="ru-RU" sz="3200" dirty="0" smtClean="0"/>
              <a:t>»</a:t>
            </a:r>
            <a:br>
              <a:rPr lang="ru-RU" sz="3200" dirty="0" smtClean="0"/>
            </a:br>
            <a:r>
              <a:rPr lang="ru-RU" sz="3200" dirty="0" smtClean="0"/>
              <a:t>Проводить тематические встречи заинтересованных родителей и родителей детей с ОВЗ для повышения культуры,</a:t>
            </a:r>
            <a:r>
              <a:rPr lang="ru-RU" sz="3200" b="1" dirty="0" smtClean="0"/>
              <a:t> а также помочь родителям понять свои воспитательные успехи и неудачи и, возможно, пересмотреть систему взаимодействия со своим  ребенком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/>
          <a:lstStyle/>
          <a:p>
            <a:r>
              <a:rPr lang="ru-RU" dirty="0" smtClean="0"/>
              <a:t>Общие рекомендации при работе с детьми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204864"/>
            <a:ext cx="8229600" cy="620688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3399"/>
                </a:solidFill>
              </a:rPr>
              <a:t>«Как помочь ребенку учиться»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140968"/>
            <a:ext cx="8229600" cy="3860304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Относитесь к ребенку как к равному, поощряйте его самостоятельность, формируйте у него активную жизненную позицию, веру в себя и свои силы.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Поощряйте и стимулируйте двигательную активность ребенка, приучайте его к обязательному выполнению утренней гимнастики, физических упражнений. 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Используйте различные упражнения для развития мышления ребенка.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5EB6C-F795-495F-86B7-041A44DDED89}" type="slidenum">
              <a:rPr lang="ru-RU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44824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400" b="1" i="1" dirty="0" smtClean="0">
                <a:solidFill>
                  <a:srgbClr val="FF3399"/>
                </a:solidFill>
              </a:rPr>
              <a:t>Упражнения для развития мышления ребенка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2564904"/>
            <a:ext cx="8763000" cy="407707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При работе с текстом, для облегчения его понимания, осмысления и последующего запоминания, ребенок должен освоить смысловое деление текста на части и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озаглавливание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частей.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После прочтения (прослушивания) текста обязательно задайте ребенку вопросы на проверку правильности его восприятия, а также вопросы, требующие проявления собственного отношения к прочитанному. Больше включайте таких вопросов: «Почему?», «Зачем?», «Как ты думаешь?».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Играйте с ребенком в игру «Кто лишний?». Такая игра ведет к активному развитию мышления и логики.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Чаще задавайте ребенку загадки, придумывайте новые вместе с ним.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Поиграйте: «Обозначь одним словом». Например, «Стул, стол, шкаф, кровать – это…».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70780-D679-401F-91A5-360BB7FD4EC0}" type="slidenum">
              <a:rPr lang="ru-RU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420888"/>
            <a:ext cx="8220744" cy="3610744"/>
          </a:xfrm>
        </p:spPr>
        <p:txBody>
          <a:bodyPr>
            <a:normAutofit/>
          </a:bodyPr>
          <a:lstStyle/>
          <a:p>
            <a:pPr marL="274320" indent="-274320" algn="just" eaLnBrk="1" hangingPunct="1">
              <a:spcAft>
                <a:spcPts val="0"/>
              </a:spcAft>
              <a:buClr>
                <a:schemeClr val="accent3"/>
              </a:buClr>
              <a:buFont typeface="mn-ea"/>
              <a:buChar char=""/>
              <a:defRPr/>
            </a:pPr>
            <a:r>
              <a:rPr lang="ru-RU" sz="2400" b="1">
                <a:solidFill>
                  <a:schemeClr val="tx2">
                    <a:lumMod val="75000"/>
                  </a:schemeClr>
                </a:solidFill>
              </a:rPr>
              <a:t>Возьмите за правило: никогда не давать ребенку готовые знания, лучше помочь ему «открыть» их самому.</a:t>
            </a:r>
            <a:endParaRPr lang="ru-RU" sz="2400" b="1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hangingPunct="1">
              <a:spcAft>
                <a:spcPts val="0"/>
              </a:spcAft>
              <a:buClr>
                <a:schemeClr val="accent3"/>
              </a:buClr>
              <a:buFont typeface="mn-ea"/>
              <a:buChar char=""/>
              <a:defRPr/>
            </a:pPr>
            <a:r>
              <a:rPr lang="ru-RU" sz="2400" b="1">
                <a:solidFill>
                  <a:schemeClr val="tx2">
                    <a:lumMod val="75000"/>
                  </a:schemeClr>
                </a:solidFill>
              </a:rPr>
              <a:t>Существует зависимость уровня развития мышления и речи от развития мелкой моторики рук, поэтому пусть ваш ребенок чаще лепит из глины и пластилина, вырезает из бумаги, закрашивает фигуры, делает поделки и т.д.</a:t>
            </a:r>
            <a:endParaRPr lang="ru-RU" sz="2400" b="1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hangingPunct="1">
              <a:spcAft>
                <a:spcPts val="0"/>
              </a:spcAft>
              <a:buClr>
                <a:schemeClr val="accent3"/>
              </a:buClr>
              <a:buFont typeface="mn-ea"/>
              <a:buChar char=""/>
              <a:defRPr/>
            </a:pPr>
            <a:endParaRPr lang="ru-RU" sz="2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B49FA-C581-4C71-AF09-BE13AB14A224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0"/>
          </p:nvPr>
        </p:nvSpPr>
        <p:spPr>
          <a:xfrm>
            <a:off x="683568" y="1772816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>
                <a:solidFill>
                  <a:srgbClr val="ff3399"/>
                </a:solidFill>
              </a:rPr>
              <a:t>Развивайте речь ребенка:</a:t>
            </a:r>
            <a:endParaRPr lang="ru-RU" sz="2400" b="1" i="1">
              <a:solidFill>
                <a:srgbClr val="ff339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492896"/>
            <a:ext cx="8229600" cy="2697088"/>
          </a:xfrm>
        </p:spPr>
        <p:txBody>
          <a:bodyPr>
            <a:normAutofit/>
          </a:bodyPr>
          <a:lstStyle/>
          <a:p>
            <a:pPr marL="274320" indent="-274320" eaLnBrk="1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mn-ea"/>
              <a:buChar char=""/>
              <a:defRPr/>
            </a:pPr>
            <a:r>
              <a:rPr lang="ru-RU" sz="2000" b="1">
                <a:solidFill>
                  <a:schemeClr val="tx2">
                    <a:lumMod val="75000"/>
                  </a:schemeClr>
                </a:solidFill>
              </a:rPr>
              <a:t>Вводите в словарь ребенка новые слова, выражения с пояснением их значения и на основе наблюдения.</a:t>
            </a:r>
            <a:endParaRPr lang="ru-RU" sz="2000" b="1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mn-ea"/>
              <a:buChar char=""/>
              <a:defRPr/>
            </a:pPr>
            <a:r>
              <a:rPr lang="ru-RU" sz="2000" b="1">
                <a:solidFill>
                  <a:schemeClr val="tx2">
                    <a:lumMod val="75000"/>
                  </a:schemeClr>
                </a:solidFill>
              </a:rPr>
              <a:t>Уточняйте представление вашего ребенка о том или ином предмете и явлении.</a:t>
            </a:r>
            <a:endParaRPr lang="ru-RU" sz="2000" b="1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mn-ea"/>
              <a:buChar char=""/>
              <a:defRPr/>
            </a:pPr>
            <a:r>
              <a:rPr lang="ru-RU" sz="2000" b="1">
                <a:solidFill>
                  <a:schemeClr val="tx2">
                    <a:lumMod val="75000"/>
                  </a:schemeClr>
                </a:solidFill>
              </a:rPr>
              <a:t>Поощряйте ребенка составлять рассказы, делиться своими впечатлениями, пересказывать тексты.</a:t>
            </a:r>
            <a:endParaRPr lang="ru-RU" sz="2000" b="1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mn-ea"/>
              <a:buChar char=""/>
              <a:defRPr/>
            </a:pPr>
            <a:r>
              <a:rPr lang="ru-RU" sz="2000" b="1">
                <a:solidFill>
                  <a:schemeClr val="tx2">
                    <a:lumMod val="75000"/>
                  </a:schemeClr>
                </a:solidFill>
              </a:rPr>
              <a:t>Для того, чтобы ребенок правильно и адекватно воспринимал окружающий мир, нужно больше использовать наглядные и технические средства.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0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BE2A0-6176-4BED-904B-CC092BB69DDB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sz="half" idx="1"/>
          </p:nvPr>
        </p:nvSpPr>
        <p:spPr>
          <a:xfrm>
            <a:off x="323528" y="1914743"/>
            <a:ext cx="8005851" cy="4250560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342945" algn="l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/>
              <a:buChar char="§"/>
              <a:defRPr/>
            </a:pPr>
            <a:r>
              <a:rPr xmlns:mc="http://schemas.openxmlformats.org/markup-compatibility/2006" xmlns:hp="http://schemas.haansoft.com/office/presentation/8.0" kumimoji="0" lang="ru-RU" altLang="en-US" sz="2000" b="1" i="1" baseline="0" mc:Ignorable="hp" hp:hslEmbossed="0">
                <a:solidFill>
                  <a:srgbClr val="ff0066">
                    <a:alpha val="100000"/>
                  </a:srgbClr>
                </a:solidFill>
                <a:latin typeface="Georgia"/>
              </a:rPr>
              <a:t>Дети с ОВЗ</a:t>
            </a: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rgbClr val="ff0066">
                    <a:alpha val="100000"/>
                  </a:srgbClr>
                </a:solidFill>
                <a:latin typeface="Georgia"/>
              </a:rPr>
              <a:t> -</a:t>
            </a:r>
            <a: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Georgia"/>
              </a:rPr>
              <a:t> это дети с ограниченными </a:t>
            </a:r>
            <a:b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rgbClr val="ff0066">
                    <a:alpha val="100000"/>
                  </a:srgbClr>
                </a:solidFill>
                <a:latin typeface="Georgia"/>
              </a:rPr>
              <a:t>                   возможностями здоровья.</a:t>
            </a:r>
            <a: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rgbClr val="800080">
                    <a:alpha val="100000"/>
                  </a:srgbClr>
                </a:solidFill>
                <a:latin typeface="Georgia"/>
              </a:rPr>
              <a:t> </a:t>
            </a:r>
            <a:br>
              <a:rPr xmlns:mc="http://schemas.openxmlformats.org/markup-compatibility/2006" xmlns:hp="http://schemas.haansoft.com/office/presentation/8.0" kumimoji="0" lang="ru-RU" altLang="en-US" sz="2000" b="1" i="0" baseline="0" mc:Ignorable="hp" hp:hslEmbossed="0">
                <a:solidFill>
                  <a:srgbClr val="800080">
                    <a:alpha val="100000"/>
                  </a:srgbClr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1" i="1" baseline="0" mc:Ignorable="hp" hp:hslEmbossed="0">
                <a:solidFill>
                  <a:schemeClr val="tx1"/>
                </a:solidFill>
                <a:latin typeface="Georgia"/>
              </a:rPr>
              <a:t>Дети</a:t>
            </a: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  <a:t>, состояние здоровья которых препятствует освоению образовательных программ вне  специальных условий обучения и воспитания, то есть это дети-инвалиды  либо </a:t>
            </a:r>
            <a:b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  <a:t>другие дети в возрасте до 18 лет, </a:t>
            </a:r>
            <a:b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  <a:t>не признанные в установленном</a:t>
            </a:r>
            <a:b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  <a:t> порядке детьми-инвалидами, </a:t>
            </a:r>
            <a:b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  <a:t>но имеющие временные </a:t>
            </a:r>
            <a:b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  <a:t>или постоянные отклонения </a:t>
            </a:r>
            <a:b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  <a:t>в физическом и (или) </a:t>
            </a:r>
            <a:b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  <a:t>психическом развитии и </a:t>
            </a:r>
            <a:b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  <a:t>нуждающиеся в создании </a:t>
            </a:r>
            <a:b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  <a:t>специальных условий </a:t>
            </a:r>
            <a:b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</a:br>
            <a:r>
              <a:rPr xmlns:mc="http://schemas.openxmlformats.org/markup-compatibility/2006" xmlns:hp="http://schemas.haansoft.com/office/presentation/8.0" kumimoji="0" lang="ru-RU" altLang="en-US" sz="2000" b="0" i="0" baseline="0" mc:Ignorable="hp" hp:hslEmbossed="0">
                <a:solidFill>
                  <a:schemeClr val="tx1"/>
                </a:solidFill>
                <a:latin typeface="Georgia"/>
              </a:rPr>
              <a:t>обучения и воспитания.</a:t>
            </a:r>
            <a:endParaRPr xmlns:mc="http://schemas.openxmlformats.org/markup-compatibility/2006" xmlns:hp="http://schemas.haansoft.com/office/presentation/8.0" kumimoji="0" lang="ru-RU" altLang="en-US" sz="2000" b="0" i="0" mc:Ignorable="hp" hp:hslEmbossed="0">
              <a:solidFill>
                <a:schemeClr val="tx1"/>
              </a:solidFill>
              <a:effectLst>
                <a:outerShdw blurRad="38100" dist="38100" dir="2700000" algn="tl" rotWithShape="0">
                  <a:srgbClr val="c0c0c0">
                    <a:alpha val="100000"/>
                  </a:srgbClr>
                </a:outerShdw>
              </a:effectLst>
              <a:latin typeface="Arial"/>
            </a:endParaRPr>
          </a:p>
        </p:txBody>
      </p:sp>
      <p:pic>
        <p:nvPicPr>
          <p:cNvPr id="7171" name="" descr="Рисунок6"/>
          <p:cNvPicPr/>
          <p:nvPr/>
        </p:nvPicPr>
        <p:blipFill rotWithShape="1">
          <a:blip r:embed="rId2">
            <a:lum/>
          </a:blip>
          <a:stretch>
            <a:fillRect/>
          </a:stretch>
        </p:blipFill>
        <p:spPr>
          <a:xfrm rot="1020000">
            <a:off x="6548990" y="3817734"/>
            <a:ext cx="2050734" cy="28016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</p:bldLst>
  </p:timing>
</p:sld>
</file>

<file path=ppt/slides/slide5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0"/>
          </p:nvPr>
        </p:nvSpPr>
        <p:spPr>
          <a:xfrm>
            <a:off x="0" y="1916832"/>
            <a:ext cx="8991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i="1">
                <a:solidFill>
                  <a:srgbClr val="ffff00"/>
                </a:solidFill>
              </a:rPr>
              <a:t>Используйте «золотое» правило Я.А. Коменского: </a:t>
            </a:r>
            <a:r>
              <a:rPr lang="ru-RU" sz="2800" b="1" i="1">
                <a:solidFill>
                  <a:srgbClr val="ff3399"/>
                </a:solidFill>
              </a:rPr>
              <a:t>«Все, что только можно, представить ребенку наглядно».</a:t>
            </a:r>
            <a:r>
              <a:rPr lang="ru-RU" sz="4000" b="1">
                <a:solidFill>
                  <a:srgbClr val="ff3399"/>
                </a:solidFill>
              </a:rPr>
              <a:t> </a:t>
            </a:r>
            <a:endParaRPr lang="ru-RU" sz="4000" b="1">
              <a:solidFill>
                <a:srgbClr val="ff3399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3068960"/>
            <a:ext cx="9144000" cy="3789040"/>
          </a:xfrm>
        </p:spPr>
        <p:txBody>
          <a:bodyPr>
            <a:normAutofit/>
          </a:bodyPr>
          <a:lstStyle/>
          <a:p>
            <a:pPr marL="274320" indent="-274320" eaLnBrk="1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400">
                <a:solidFill>
                  <a:schemeClr val="tx2">
                    <a:lumMod val="75000"/>
                  </a:schemeClr>
                </a:solidFill>
              </a:rPr>
              <a:t>Шире используйте рисунки, макеты, диафильмы, совершайте мини-экскурсии с вашим ребенком, при этом обязательно стимулируйте активность ребенка на ознакомление с предметами, восполняйте недостаток зрительной информации с помощью осязания, слуха, обоняния.</a:t>
            </a:r>
            <a:endParaRPr lang="ru-RU" sz="24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60942-A7A3-4C86-969D-08AF99888038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b="1" i="1" dirty="0" smtClean="0">
                <a:solidFill>
                  <a:srgbClr val="FF3399"/>
                </a:solidFill>
              </a:rPr>
              <a:t>Для развития памяти ребенка рекомендуется:</a:t>
            </a:r>
            <a:endParaRPr lang="ru-RU" sz="4000" dirty="0" smtClean="0">
              <a:solidFill>
                <a:srgbClr val="FF3399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3356992"/>
            <a:ext cx="8229600" cy="4525963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Для облегчения запоминания материала необходима установка на запоминание, чтобы у ребенка было желание запомнить.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Смысловая работа над материалом также способствует более прочному сохранению его в памяти. Например, разбивка его на составные части, составление опорной схемы - значительно облегчает запоминание и воспроизведение в дальнейшем.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Должна быть установка на время, в течение которого должен храниться в памяти этот материал, так как результаты исследований показали, что в зависимости от того, на какой срок ребенок ставил установку на запоминание, данный материал и хранился в его памяти.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AC884-F911-4296-8430-191C57500DF7}" type="slidenum">
              <a:rPr lang="ru-RU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824"/>
            <a:ext cx="8229600" cy="5638800"/>
          </a:xfrm>
        </p:spPr>
        <p:txBody>
          <a:bodyPr>
            <a:normAutofit/>
          </a:bodyPr>
          <a:lstStyle/>
          <a:p>
            <a:pPr marL="274320" indent="-274320" algn="just" eaLnBrk="1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mn-ea"/>
              <a:buChar char=""/>
              <a:defRPr/>
            </a:pPr>
            <a:r>
              <a:rPr lang="ru-RU" sz="1800" b="1">
                <a:solidFill>
                  <a:schemeClr val="tx2">
                    <a:lumMod val="75000"/>
                  </a:schemeClr>
                </a:solidFill>
              </a:rPr>
              <a:t>Необходимо правильно организовывать повторение. Психологами и физиологами был определен наиболее благоприятный режим повторений: через 20 минут, затем через 3 часа, далее через 8 часов, а затем на следующий день.</a:t>
            </a:r>
            <a:endParaRPr lang="ru-RU" sz="1800" b="1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mn-ea"/>
              <a:buChar char=""/>
              <a:defRPr/>
            </a:pPr>
            <a:r>
              <a:rPr lang="ru-RU" sz="1800" b="1">
                <a:solidFill>
                  <a:schemeClr val="tx2">
                    <a:lumMod val="75000"/>
                  </a:schemeClr>
                </a:solidFill>
              </a:rPr>
              <a:t>У детей еще достаточно слабо развит самоконтроль, они еще не понимают, усвоили они материал или нет. Для преодоления этой особенности необходимо объяснить детям, что, «если хочешь себя проверить, – расскажи текст, правило себе, бабушке или маме, не заглядывая в книгу. В крайнем случае – загляни в книгу еще раз и затем вновь попытайся его пересказать».</a:t>
            </a:r>
            <a:endParaRPr lang="ru-RU" sz="1800" b="1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mn-ea"/>
              <a:buChar char=""/>
              <a:defRPr/>
            </a:pPr>
            <a:r>
              <a:rPr lang="ru-RU" sz="1800" b="1">
                <a:solidFill>
                  <a:schemeClr val="tx2">
                    <a:lumMod val="75000"/>
                  </a:schemeClr>
                </a:solidFill>
              </a:rPr>
              <a:t>Нарисуйте на листе бумаги различные фигуры в произвольном порядке, дайте посмотреть вашему ребенку на них в течение 10 секунд, после чего предложите ему полностью восстановить увиденное. Такое упражнение ведет к развитию зрительной памяти.</a:t>
            </a:r>
            <a:endParaRPr lang="ru-RU" sz="1800" b="1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mn-ea"/>
              <a:buChar char=""/>
              <a:defRPr/>
            </a:pPr>
            <a:endParaRPr lang="ru-RU" sz="1800" b="1">
              <a:solidFill>
                <a:srgbClr val="ffff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F4429-32CF-4A96-826D-B43949A893F1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/>
          <a:lstStyle/>
          <a:p>
            <a:pPr lvl="0">
              <a:defRPr/>
            </a:pPr>
            <a:r>
              <a:rPr lang="ru-RU" sz="2400" b="1" u="sng"/>
              <a:t>Эффективными приемами коррекционного воздействия на эмоциональную и познавательную сферу детей с отклонениями в развитии являются:</a:t>
            </a:r>
            <a:r>
              <a:rPr lang="ru-RU" sz="2400"/>
              <a:t> вовлечь детей:</a:t>
            </a:r>
            <a:br>
              <a:rPr lang="ru-RU" sz="2400"/>
            </a:br>
            <a:r>
              <a:rPr lang="ru-RU" sz="2400"/>
              <a:t>-  игровые ситуации, требующие оказания помощи любому персонажу (задача: разъяснить, научить, убедить);</a:t>
            </a:r>
            <a:br>
              <a:rPr lang="ru-RU" sz="2400"/>
            </a:br>
            <a:r>
              <a:rPr lang="ru-RU" sz="2400"/>
              <a:t>- дидактические игры, которые связаны с поиском видовых и родовых признаков предметов; </a:t>
            </a:r>
            <a:br>
              <a:rPr lang="ru-RU" sz="2400"/>
            </a:br>
            <a:r>
              <a:rPr lang="ru-RU" sz="2400"/>
              <a:t>- игровые тренинги, способствующие развитию умения общаться друг с другом, встать на место другого;</a:t>
            </a:r>
            <a:br>
              <a:rPr lang="ru-RU" sz="2400"/>
            </a:br>
            <a:r>
              <a:rPr lang="ru-RU" sz="2400"/>
              <a:t>- психогимнастика и релаксация, позволяющие снять мышечные спазмы и зажимы, особенно в области лица и кистей рук.</a:t>
            </a:r>
            <a:endParaRPr lang="ru-RU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0744" cy="4608512"/>
          </a:xfrm>
        </p:spPr>
        <p:txBody>
          <a:bodyPr/>
          <a:lstStyle/>
          <a:p>
            <a:pPr lvl="0">
              <a:defRPr/>
            </a:pPr>
            <a:r>
              <a:rPr lang="ru-RU" sz="1800" b="1"/>
              <a:t>Для активизации деятельности учащихся с ОВЗ можно использовать следующие активные методы и приёмы обучения:</a:t>
            </a:r>
            <a:br>
              <a:rPr lang="ru-RU" sz="1800"/>
            </a:br>
            <a:r>
              <a:rPr lang="ru-RU" sz="1800"/>
              <a:t>1. </a:t>
            </a:r>
            <a:r>
              <a:rPr lang="ru-RU" sz="1800" u="sng"/>
              <a:t>Использование сигнальных карточек при выполнении заданий (с одной стороны на ней изображен плюс, с другой – минус; круги разного цвета по звукам, карточки с буквами).</a:t>
            </a:r>
            <a:r>
              <a:rPr lang="ru-RU" sz="1800"/>
              <a:t> Дети выполняют задание, либо оценивают его правильность. Карточки могут использоваться при изучении любой темы с целью проверки знаний учащихся, выявления пробелов в пройденном материале. Удобство и эффективность их заключаются в том, что сразу видна работа каждого ребёнка.</a:t>
            </a:r>
            <a:endParaRPr lang="ru-RU" sz="1800"/>
          </a:p>
          <a:p>
            <a:pPr lvl="0">
              <a:defRPr/>
            </a:pPr>
            <a:r>
              <a:rPr lang="ru-RU" sz="1800" b="1" u="sng"/>
              <a:t>Широко используется приём с различными цветовыми изображениями.</a:t>
            </a:r>
            <a:br>
              <a:rPr lang="ru-RU" sz="1800"/>
            </a:br>
            <a:r>
              <a:rPr lang="ru-RU" sz="1800"/>
              <a:t>Они показывают карточку в соответствии с их настроением в начале и в конце занятия. В данном случае можно проследить, как меняется эмоциональное состояние ученика в процессе занятия. </a:t>
            </a:r>
            <a:endParaRPr lang="ru-RU" sz="2400"/>
          </a:p>
          <a:p>
            <a:pPr lvl="0">
              <a:defRPr/>
            </a:pPr>
            <a:endParaRPr lang="ru-RU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1772816"/>
            <a:ext cx="5040560" cy="4896544"/>
          </a:xfrm>
        </p:spPr>
        <p:txBody>
          <a:bodyPr/>
          <a:lstStyle/>
          <a:p>
            <a:r>
              <a:rPr lang="ru-RU" sz="2800" b="1" u="sng" dirty="0" smtClean="0"/>
              <a:t>Широко используется приём с различными цветовыми изображениями.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Они показывают карточку в соответствии с их настроением в начале и в конце занятия. В данном случае можно проследить, как меняется эмоциональное состояние ученика в процессе занятия. </a:t>
            </a:r>
            <a:endParaRPr lang="ru-RU" sz="2800" dirty="0"/>
          </a:p>
        </p:txBody>
      </p:sp>
      <p:pic>
        <p:nvPicPr>
          <p:cNvPr id="1026" name="Picture 2" descr="https://ds04.infourok.ru/uploads/ex/0fe1/0007b100-c63bd70f/hello_html_m399df4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044818"/>
            <a:ext cx="2266478" cy="1813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s://i.pinimg.com/736x/d7/ad/9b/d7ad9b9251b8da72bc03c38f6786bc55--emotions-preschool-teaching-emo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909868"/>
            <a:ext cx="2483768" cy="4948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sz="2400" b="1" dirty="0" smtClean="0"/>
              <a:t>Узелки на память</a:t>
            </a:r>
            <a:r>
              <a:rPr lang="en-US" sz="2400" b="1" dirty="0" smtClean="0"/>
              <a:t> </a:t>
            </a:r>
            <a:r>
              <a:rPr lang="ru-RU" sz="2400" dirty="0" smtClean="0"/>
              <a:t>(составление, запись и вывешивание на доску основных моментов изучения темы, выводов, которые нужно запомнить). Данный приём можно использовать в конце изучения темы – для закрепления, подведения итогов; в ходе изучения материала – для оказания помощи при выполнении заданий.</a:t>
            </a:r>
            <a:endParaRPr lang="en-US" sz="2400" dirty="0" smtClean="0"/>
          </a:p>
          <a:p>
            <a:r>
              <a:rPr lang="ru-RU" sz="2400" u="sng" dirty="0" smtClean="0"/>
              <a:t>Использование вставок на доску (буквы, слова) при выполнении задания, разгадывания кроссворда и т. д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 smtClean="0"/>
              <a:t>Восприятие материала на определённом этапе занятия с закрытыми глазами используется для развития слухового восприятия, внимания </a:t>
            </a:r>
            <a:r>
              <a:rPr lang="ru-RU" sz="2400" smtClean="0"/>
              <a:t>и памяти.</a:t>
            </a:r>
            <a:endParaRPr lang="ru-RU" sz="2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r>
              <a:rPr lang="ru-RU" sz="5400" b="1" dirty="0" smtClean="0"/>
              <a:t>Благодарю за внимание!</a:t>
            </a:r>
            <a:endParaRPr lang="ru-RU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060848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«Об образовании в Российской Федерации»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определение создания специальных условий для лиц с ОВЗ, которые включают использование специальных образовательных программ, пособий и дидактических материалов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(п.3 ст.79)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35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136339"/>
            <a:ext cx="89289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обучающихся с ограниченными возможностями здоровья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физических лиц, имеющих недостатки в физическом и (или) психологическом развитии,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подтверждённые заключением психолого-медико-педагогической комиссии и препятствующие получению образования без создания специальных условий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5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423573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нарушениями опорно-двигательного аппарата;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нарушениями слуха (глухие, слабо слышащие);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нарушениями зрения (слепые, слабовидящие);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тяжёлыми нарушениями речи;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задержкой психического развития;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умственной отсталостью;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расстройством аутистического спектра.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191683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детей с ОВЗ: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8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132856"/>
            <a:ext cx="88569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1946-го появился термин дефективные дети – это дети, у которых наблюдались нарушения психического, физического развития. 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1996-го года появился термин дети с ограниченными возможностями здоровья.</a:t>
            </a:r>
          </a:p>
          <a:p>
            <a:pPr algn="ctr"/>
            <a:endParaRPr lang="ru-RU" sz="3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91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SPecialiST RePack</ep:Company>
  <ep:Words>3041</ep:Words>
  <ep:PresentationFormat>Экран (4:3)</ep:PresentationFormat>
  <ep:Paragraphs>253</ep:Paragraphs>
  <ep:Slides>57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57</vt:i4>
      </vt:variant>
    </vt:vector>
  </ep:HeadingPairs>
  <ep:TitlesOfParts>
    <vt:vector size="58" baseType="lpstr">
      <vt:lpstr>лица</vt:lpstr>
      <vt:lpstr>Слайд 1</vt:lpstr>
      <vt:lpstr>Слайд 2</vt:lpstr>
      <vt:lpstr>Слайд 3</vt:lpstr>
      <vt:lpstr>Слайд 4</vt:lpstr>
      <vt:lpstr>Слайд 5</vt:lpstr>
      <vt:lpstr>Слайд 6</vt:lpstr>
      <vt:lpstr>Интеграция или Инклюзия?</vt:lpstr>
      <vt:lpstr>Понятие «сопровождение»</vt:lpstr>
      <vt:lpstr>Психолого-педагогическое сопровождение направлено на обеспечение согласованных процессов:</vt:lpstr>
      <vt:lpstr>Целью психолого-педагогического сопровождения ребенка с ОВЗ, обучающегося в общеобразовательном учреждении является обеспечение оптимального развития ребенка, успешная интеграция в социум.</vt:lpstr>
      <vt:lpstr xml:space="preserve">Задачи сопровождения детей:  </vt:lpstr>
      <vt:lpstr xml:space="preserve">Служба сопровождения </vt:lpstr>
      <vt:lpstr xml:space="preserve">Задачи  психолого-педагогического сопровождения на разных ступенях образования различны </vt:lpstr>
      <vt:lpstr>Слайд 14</vt:lpstr>
      <vt:lpstr>Слайд 15</vt:lpstr>
      <vt:lpstr>Слайд 16</vt:lpstr>
      <vt:lpstr xml:space="preserve">При работе с детьми ОВЗ  Педагог-психолог выявляет особенности их интеллектуального развития, личностных и поведенческих реакций, проводит групповые и индивидуальные занятия, направленные на нормализацию эмоционально-волевой сферы, формирование продуктивных способов мыслительной деятельности, а также на профилактику возможных отклонений межличностных отношений; оказывает методическую помощь учителям; развивает психолого-педагогическую компетентность педагогов и родителей. </vt:lpstr>
      <vt:lpstr xml:space="preserve">Организационная модель комплексного психолого-педагогического сопровождения детей с ОВЗ в общеобразовательной школе. </vt:lpstr>
      <vt:lpstr xml:space="preserve"> Алгоритм сопровождения обучающегося - инклюзивно</vt:lpstr>
      <vt:lpstr>Индивидуальный образовательный маршрут</vt:lpstr>
      <vt:lpstr>Модель психолого-педагогического сопровождения</vt:lpstr>
      <vt:lpstr>Слайд 22</vt:lpstr>
      <vt:lpstr>ПРОБЛЕМНЫЕ ВОПРОСЫ</vt:lpstr>
      <vt:lpstr>Реальные проблемы: -обеспечение (кадрами, ресурсами, силами); - бумажная волокита; - культурная готовность самого общества (готовность государства, учреждений, родителей, детей и тех кто на стороне детей с ОВЗ); - нагрузка педагогов</vt:lpstr>
      <vt:lpstr>Практические приемы для работы с детьми ОВЗ</vt:lpstr>
      <vt:lpstr>Слайд 26</vt:lpstr>
      <vt:lpstr>Структура программы коррекционной работы</vt:lpstr>
      <vt:lpstr>1. Введение</vt:lpstr>
      <vt:lpstr>Слайд 29</vt:lpstr>
      <vt:lpstr>Задачи:</vt:lpstr>
      <vt:lpstr>2. Характеристика контингента учащихся с ограниченными возможностями здоровья (целевая группа программы)</vt:lpstr>
      <vt:lpstr>3. Система комплексного психолого-медико-педагогического сопровождения</vt:lpstr>
      <vt:lpstr>Направления работы службы сопровождения</vt:lpstr>
      <vt:lpstr>3. План работы</vt:lpstr>
      <vt:lpstr>4. Формы коррекционной работы с детьми, имеющими ОВЗ</vt:lpstr>
      <vt:lpstr>5.  Мониторинг динамики развития детей, их успешности в освоении образовательной программы,  корректировка коррекционных мероприятий)</vt:lpstr>
      <vt:lpstr>6. Организационно-педагогические условия реализации программы коррекционной работы</vt:lpstr>
      <vt:lpstr>7. Показатели результативности реализации программы</vt:lpstr>
      <vt:lpstr>Слайд 39</vt:lpstr>
      <vt:lpstr>Слайд 40</vt:lpstr>
      <vt:lpstr>Слайд 41</vt:lpstr>
      <vt:lpstr>Благодарю за внимание!</vt:lpstr>
      <vt:lpstr>Слайд 43</vt:lpstr>
      <vt:lpstr>Слайд 44</vt:lpstr>
      <vt:lpstr>Слайд 45</vt:lpstr>
      <vt:lpstr>Слайд 46</vt:lpstr>
      <vt:lpstr>Слайд 47</vt:lpstr>
      <vt:lpstr>Слайд 48</vt:lpstr>
      <vt:lpstr>Развивайте речь ребенка:</vt:lpstr>
      <vt:lpstr>Используйте «золотое» правило Я.А. Коменского: «Все, что только можно, представить ребенку наглядно».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2016-11-24T18:14:15.000</dcterms:created>
  <dc:creator>олег янченко</dc:creator>
  <cp:lastModifiedBy>User</cp:lastModifiedBy>
  <dcterms:modified xsi:type="dcterms:W3CDTF">2021-02-19T01:55:16.181</dcterms:modified>
  <cp:revision>46</cp:revision>
  <dc:title>Презентация PowerPoint</dc:title>
  <cp:version>0906.0100.01</cp:version>
</cp:coreProperties>
</file>