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83" r:id="rId7"/>
    <p:sldId id="276" r:id="rId8"/>
    <p:sldId id="278" r:id="rId9"/>
    <p:sldId id="281" r:id="rId10"/>
    <p:sldId id="284" r:id="rId11"/>
    <p:sldId id="279" r:id="rId12"/>
    <p:sldId id="282" r:id="rId13"/>
    <p:sldId id="280" r:id="rId14"/>
    <p:sldId id="260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93A4-AC0C-4C1D-9B9B-61E1642D6A32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93A-D7BB-4629-997D-C2853DAA9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25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93A4-AC0C-4C1D-9B9B-61E1642D6A32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93A-D7BB-4629-997D-C2853DAA9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41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93A4-AC0C-4C1D-9B9B-61E1642D6A32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93A-D7BB-4629-997D-C2853DAA9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35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93A4-AC0C-4C1D-9B9B-61E1642D6A32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93A-D7BB-4629-997D-C2853DAA9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29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93A4-AC0C-4C1D-9B9B-61E1642D6A32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93A-D7BB-4629-997D-C2853DAA9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47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93A4-AC0C-4C1D-9B9B-61E1642D6A32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93A-D7BB-4629-997D-C2853DAA9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9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93A4-AC0C-4C1D-9B9B-61E1642D6A32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93A-D7BB-4629-997D-C2853DAA9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71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93A4-AC0C-4C1D-9B9B-61E1642D6A32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93A-D7BB-4629-997D-C2853DAA9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52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93A4-AC0C-4C1D-9B9B-61E1642D6A32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93A-D7BB-4629-997D-C2853DAA9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64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93A4-AC0C-4C1D-9B9B-61E1642D6A32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93A-D7BB-4629-997D-C2853DAA9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4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93A4-AC0C-4C1D-9B9B-61E1642D6A32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93A-D7BB-4629-997D-C2853DAA9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95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C93A4-AC0C-4C1D-9B9B-61E1642D6A32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C93A-D7BB-4629-997D-C2853DAA9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9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817" y="1549437"/>
            <a:ext cx="7211291" cy="138079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Модель профессионального взаимодействия в формате классно-обобщающего контроля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4962" y="3892984"/>
            <a:ext cx="4177146" cy="1655762"/>
          </a:xfrm>
        </p:spPr>
        <p:txBody>
          <a:bodyPr/>
          <a:lstStyle/>
          <a:p>
            <a:pPr algn="l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Бабанова Ирина Алексеевна, </a:t>
            </a:r>
            <a:endParaRPr lang="ru-RU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педагог-психолог </a:t>
            </a:r>
          </a:p>
          <a:p>
            <a:pPr algn="l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МАОУ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г. Иркутска СОШ №63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95454" y="503562"/>
            <a:ext cx="3595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Roboto"/>
              </a:rPr>
              <a:t>Хвалите на публике и критикуйте наедине</a:t>
            </a:r>
            <a:endParaRPr lang="ru-RU" b="1" i="0" dirty="0">
              <a:solidFill>
                <a:schemeClr val="accent2">
                  <a:lumMod val="50000"/>
                </a:schemeClr>
              </a:solidFill>
              <a:effectLst/>
              <a:latin typeface="Roboto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0236"/>
            <a:ext cx="3927763" cy="392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021532" cy="106189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 педагога-психолога в рамках КОК на ступени ООО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070" y="-28724"/>
            <a:ext cx="2119747" cy="158981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54579" y="1178212"/>
            <a:ext cx="3740728" cy="71986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диагностического  инструментария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94832" y="2024210"/>
            <a:ext cx="3860222" cy="602959"/>
          </a:xfrm>
          <a:prstGeom prst="roundRect">
            <a:avLst>
              <a:gd name="adj" fmla="val 24816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Проведения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опроса обучающихся</a:t>
            </a:r>
          </a:p>
          <a:p>
            <a:pPr marL="0" indent="0"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4579" y="2872871"/>
            <a:ext cx="3740728" cy="11115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полученных данных методами математической статистики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4579" y="4151819"/>
            <a:ext cx="3740728" cy="11115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Составление аналитических справок по результатам диагностики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77149" y="1616072"/>
            <a:ext cx="4966851" cy="92248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Выступление на совещании при директоре по результатам мониторинга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55054" y="4896429"/>
            <a:ext cx="4966850" cy="85003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Консультирование классных руководители и родителей по вопросам ПМПК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77592" y="2658345"/>
            <a:ext cx="4866408" cy="1457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Индивидуальная работа со школьниками, требующими повышенного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внимания: индивидуальная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диагностика, коррекция, развивающие занятия, внеурочная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38651" y="4235884"/>
            <a:ext cx="4443846" cy="53238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материалов на ПМПК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0756" y="5430767"/>
            <a:ext cx="3740728" cy="11115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 обсуждение с учителями и классными руководителями «тревожных» показателей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55054" y="5874619"/>
            <a:ext cx="4966850" cy="85003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Итоговый отчет по  ППС  УВП, включая работу с ОВЗ и группой риска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2632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3618" y="382125"/>
            <a:ext cx="758536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психологических аспектов  учебно-воспитательного процесса в формате КОК</a:t>
            </a:r>
            <a:endParaRPr lang="ru-RU" sz="2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23449"/>
              </p:ext>
            </p:extLst>
          </p:nvPr>
        </p:nvGraphicFramePr>
        <p:xfrm>
          <a:off x="193963" y="1067184"/>
          <a:ext cx="8631382" cy="5277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3353">
                  <a:extLst>
                    <a:ext uri="{9D8B030D-6E8A-4147-A177-3AD203B41FA5}">
                      <a16:colId xmlns:a16="http://schemas.microsoft.com/office/drawing/2014/main" val="3957924016"/>
                    </a:ext>
                  </a:extLst>
                </a:gridCol>
                <a:gridCol w="4098029">
                  <a:extLst>
                    <a:ext uri="{9D8B030D-6E8A-4147-A177-3AD203B41FA5}">
                      <a16:colId xmlns:a16="http://schemas.microsoft.com/office/drawing/2014/main" val="3345739011"/>
                    </a:ext>
                  </a:extLst>
                </a:gridCol>
              </a:tblGrid>
              <a:tr h="3646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классы- октябрь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60" marR="49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классы - март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60" marR="49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909694"/>
                  </a:ext>
                </a:extLst>
              </a:tr>
              <a:tr h="12435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изучение  психологических аспектов адаптации, уровни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сформированности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универсальных учебных действий, обуславливающих учебную мотивацию и психологический комфорт в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школе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60" marR="49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мотивация,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работоспособность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уроках,  комфорт в школе и в классе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60" marR="49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767567"/>
                  </a:ext>
                </a:extLst>
              </a:tr>
              <a:tr h="31519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Опросник Л.Г. Федоренко для изучения комфорта в классе;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Опросник  Н.Г.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Лускановой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выявления уровня  учебной мотивации и личностных УУД;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Адаптированный опросник тревожности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Кондаша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-  выявления  уровня комфортности в школе и коммуникативных УУД.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60" marR="49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Учебная мотивация.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Взаимоотношения в системе «Ученик-ученик»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Взаимоотношения в системе «Учитель-ученик»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Комфорт и психологическое благополучие в школе.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Работоспособность  на уроках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60" marR="49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036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94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3618" y="382125"/>
            <a:ext cx="758536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психологических аспектов  учебно-воспитательного процесса в формате КОК</a:t>
            </a:r>
            <a:endParaRPr lang="ru-RU" sz="2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22193"/>
              </p:ext>
            </p:extLst>
          </p:nvPr>
        </p:nvGraphicFramePr>
        <p:xfrm>
          <a:off x="193964" y="1067184"/>
          <a:ext cx="8686800" cy="5549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1054">
                  <a:extLst>
                    <a:ext uri="{9D8B030D-6E8A-4147-A177-3AD203B41FA5}">
                      <a16:colId xmlns:a16="http://schemas.microsoft.com/office/drawing/2014/main" val="3168026412"/>
                    </a:ext>
                  </a:extLst>
                </a:gridCol>
                <a:gridCol w="4405746">
                  <a:extLst>
                    <a:ext uri="{9D8B030D-6E8A-4147-A177-3AD203B41FA5}">
                      <a16:colId xmlns:a16="http://schemas.microsoft.com/office/drawing/2014/main" val="3576928130"/>
                    </a:ext>
                  </a:extLst>
                </a:gridCol>
              </a:tblGrid>
              <a:tr h="3646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классы -декабрь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60" marR="49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классы - февраль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60" marR="49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909694"/>
                  </a:ext>
                </a:extLst>
              </a:tr>
              <a:tr h="12435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к ЗОЖ, вредные привычки, эмоциональное благополучие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60" marR="49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качество реализации учебно-воспитательного процесса в  условиях ФГОС: отношение к школе,  к проектной деятельности, 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специальные способности,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психологический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комфорт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жизнестойкость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60" marR="49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767567"/>
                  </a:ext>
                </a:extLst>
              </a:tr>
              <a:tr h="31519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Учебная мотивация.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Взаимоотношения в системе «Ученик-ученик»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Взаимоотношения в системе «Учитель-ученик»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Комфорт и психологическое благополучие в школе.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Работоспособность  на уроках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учащихся к ЗОЖ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60" marR="49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Учебная мотивация.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Статус учебного заведения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Психологический комфорт: взаимоотношения в системе «ученик-ученик» и «Учитель-ученик»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к проектной деятельности.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учащихся к ЗОЖ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60" marR="4946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036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20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3617" y="0"/>
            <a:ext cx="758536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психологических аспектов  учебно-воспитательного процесса в формате КОК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599080"/>
              </p:ext>
            </p:extLst>
          </p:nvPr>
        </p:nvGraphicFramePr>
        <p:xfrm>
          <a:off x="207819" y="685059"/>
          <a:ext cx="8839200" cy="6059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3373">
                  <a:extLst>
                    <a:ext uri="{9D8B030D-6E8A-4147-A177-3AD203B41FA5}">
                      <a16:colId xmlns:a16="http://schemas.microsoft.com/office/drawing/2014/main" val="3957924016"/>
                    </a:ext>
                  </a:extLst>
                </a:gridCol>
                <a:gridCol w="2478146">
                  <a:extLst>
                    <a:ext uri="{9D8B030D-6E8A-4147-A177-3AD203B41FA5}">
                      <a16:colId xmlns:a16="http://schemas.microsoft.com/office/drawing/2014/main" val="3345739011"/>
                    </a:ext>
                  </a:extLst>
                </a:gridCol>
                <a:gridCol w="3097681">
                  <a:extLst>
                    <a:ext uri="{9D8B030D-6E8A-4147-A177-3AD203B41FA5}">
                      <a16:colId xmlns:a16="http://schemas.microsoft.com/office/drawing/2014/main" val="3168026412"/>
                    </a:ext>
                  </a:extLst>
                </a:gridCol>
              </a:tblGrid>
              <a:tr h="338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классы-январь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классы-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октябрь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 классы-январь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909694"/>
                  </a:ext>
                </a:extLst>
              </a:tr>
              <a:tr h="14604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психологическая готовность к ГИА, удовлетворенность качеством преподавания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жизнестойкость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профориентационные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интересы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изучение психологических аспектов адаптации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учащихся 10-х классов на ступени среднего общего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образования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психологическая готовность к ГИА, удовлетворенность качеством преподавания,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профориентационные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интересы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жизнестойкость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767567"/>
                  </a:ext>
                </a:extLst>
              </a:tr>
              <a:tr h="3972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Отношение учащихся к уровню своей  психологической  и интеллектуальной  подготовки к ОГЭ.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Уровень самооценки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Психологический климат в классе: взаимоотношения с одноклассниками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Взаимоотношения с учителями, удовлетворенность качеством преподавания  по отдельным предметам. ДДО Климова, опросник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Холладда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Отношение учащихся к уровню своей  успеваемости по предметам.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Требования учителей по отдельным предметам и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качество преподавания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Взаимоотношения с учителями.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Взаимоотношения с одноклассниками.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Психологический климат в классе.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Отношение к ЗОЖ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Отношение учащихся к уровню своей  психологической  и интеллектуальной  подготовки к ЕГЭ.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Уровень самооценки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Психологический климат в классе: взаимоотношения с одноклассниками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Взаимоотношения с учителями, удовлетворенность качеством преподавания  по отдельным предметам ДДО Климова, опросник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Холладда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036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9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815160" cy="1727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Показатели эффективности психодиагностики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810" y="10859"/>
            <a:ext cx="3700190" cy="2081357"/>
          </a:xfrm>
        </p:spPr>
      </p:pic>
      <p:sp>
        <p:nvSpPr>
          <p:cNvPr id="5" name="Прямоугольник 4"/>
          <p:cNvSpPr/>
          <p:nvPr/>
        </p:nvSpPr>
        <p:spPr>
          <a:xfrm>
            <a:off x="750229" y="2279252"/>
            <a:ext cx="7340825" cy="3253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Любая психодиагностическая деятельность в</a:t>
            </a:r>
            <a:r>
              <a:rPr lang="ru-RU" sz="2400" b="1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рамках</a:t>
            </a:r>
            <a:r>
              <a:rPr lang="ru-RU" sz="24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психологического сопровождения является элементом целостного процесса и обретает смысл и ценность во </a:t>
            </a:r>
            <a:r>
              <a:rPr lang="ru-RU" sz="2400" dirty="0" smtClean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взаимосвязи с заинтересованностью в ее проведении  педагогическим коллективом. </a:t>
            </a: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Понимание ими интерпретации полученных результатов и настрой на улучшение показателей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0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813714" cy="1325563"/>
          </a:xfrm>
        </p:spPr>
        <p:txBody>
          <a:bodyPr/>
          <a:lstStyle/>
          <a:p>
            <a:r>
              <a:rPr lang="ru-RU" u="sng" dirty="0"/>
              <a:t>Литература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Битянова</a:t>
            </a:r>
            <a:r>
              <a:rPr lang="ru-RU" dirty="0"/>
              <a:t> М. </a:t>
            </a:r>
            <a:r>
              <a:rPr lang="ru-RU" dirty="0" err="1"/>
              <a:t>Р.</a:t>
            </a:r>
            <a:r>
              <a:rPr lang="ru-RU" u="sng" dirty="0" err="1"/>
              <a:t>Адаптация</a:t>
            </a:r>
            <a:r>
              <a:rPr lang="ru-RU" u="sng" dirty="0"/>
              <a:t> ребенка в школе</a:t>
            </a:r>
            <a:r>
              <a:rPr lang="ru-RU" dirty="0"/>
              <a:t>: диагностика, коррекция, </a:t>
            </a:r>
            <a:r>
              <a:rPr lang="ru-RU" b="1" dirty="0"/>
              <a:t>педагогическая поддержка</a:t>
            </a:r>
            <a:r>
              <a:rPr lang="ru-RU" dirty="0"/>
              <a:t>. – М.: Образовательный центр </a:t>
            </a:r>
            <a:r>
              <a:rPr lang="ru-RU" i="1" dirty="0"/>
              <a:t>«</a:t>
            </a:r>
            <a:r>
              <a:rPr lang="ru-RU" b="1" i="1" dirty="0"/>
              <a:t>Педагогический поиск</a:t>
            </a:r>
            <a:r>
              <a:rPr lang="ru-RU" i="1" dirty="0"/>
              <a:t>»</a:t>
            </a:r>
            <a:r>
              <a:rPr lang="ru-RU" dirty="0"/>
              <a:t>, 1998.</a:t>
            </a:r>
          </a:p>
          <a:p>
            <a:r>
              <a:rPr lang="ru-RU" dirty="0"/>
              <a:t>2. Диагностика школьной </a:t>
            </a:r>
            <a:r>
              <a:rPr lang="ru-RU" dirty="0" err="1"/>
              <a:t>дезадаптации</a:t>
            </a:r>
            <a:r>
              <a:rPr lang="ru-RU" dirty="0"/>
              <a:t>. Под ред. </a:t>
            </a:r>
            <a:r>
              <a:rPr lang="ru-RU" dirty="0" err="1"/>
              <a:t>Лускановой</a:t>
            </a:r>
            <a:r>
              <a:rPr lang="ru-RU" dirty="0"/>
              <a:t> Н. Г., </a:t>
            </a:r>
            <a:r>
              <a:rPr lang="ru-RU" dirty="0" err="1"/>
              <a:t>Кумариной</a:t>
            </a:r>
            <a:r>
              <a:rPr lang="ru-RU" dirty="0"/>
              <a:t> Г. Ф., </a:t>
            </a:r>
            <a:r>
              <a:rPr lang="ru-RU" dirty="0" err="1"/>
              <a:t>Аргинской</a:t>
            </a:r>
            <a:r>
              <a:rPr lang="ru-RU" dirty="0"/>
              <a:t> И. А. – М., 1995.</a:t>
            </a:r>
          </a:p>
          <a:p>
            <a:r>
              <a:rPr lang="ru-RU" dirty="0"/>
              <a:t>3. </a:t>
            </a:r>
            <a:r>
              <a:rPr lang="ru-RU" dirty="0" err="1"/>
              <a:t>Истратова</a:t>
            </a:r>
            <a:r>
              <a:rPr lang="ru-RU" dirty="0"/>
              <a:t> О. Н., </a:t>
            </a:r>
            <a:r>
              <a:rPr lang="ru-RU" dirty="0" err="1"/>
              <a:t>Эксакусто</a:t>
            </a:r>
            <a:r>
              <a:rPr lang="ru-RU" dirty="0"/>
              <a:t> Т. В. Справочник психолога средней школы. – Ростов н/</a:t>
            </a:r>
            <a:r>
              <a:rPr lang="ru-RU" u="sng" dirty="0"/>
              <a:t>Д</a:t>
            </a:r>
            <a:r>
              <a:rPr lang="ru-RU" dirty="0"/>
              <a:t>: </a:t>
            </a:r>
            <a:r>
              <a:rPr lang="ru-RU" i="1" dirty="0"/>
              <a:t>«Феникс»</a:t>
            </a:r>
            <a:r>
              <a:rPr lang="ru-RU" dirty="0"/>
              <a:t>, 2003.</a:t>
            </a:r>
          </a:p>
          <a:p>
            <a:r>
              <a:rPr lang="ru-RU" dirty="0"/>
              <a:t>4. Практическая психология образования/ Под ред. И. </a:t>
            </a:r>
            <a:r>
              <a:rPr lang="ru-RU" dirty="0" err="1"/>
              <a:t>В.</a:t>
            </a:r>
            <a:r>
              <a:rPr lang="ru-RU" u="sng" dirty="0" err="1"/>
              <a:t>Дубровиной</a:t>
            </a:r>
            <a:r>
              <a:rPr lang="ru-RU" dirty="0"/>
              <a:t>: Учебник для студентов высших и средних учебных заведений. – М.: ТЦ </a:t>
            </a:r>
            <a:r>
              <a:rPr lang="ru-RU" i="1" dirty="0"/>
              <a:t>«Сфера»</a:t>
            </a:r>
            <a:r>
              <a:rPr lang="ru-RU" dirty="0"/>
              <a:t>, 1997.</a:t>
            </a:r>
          </a:p>
          <a:p>
            <a:r>
              <a:rPr lang="ru-RU" dirty="0"/>
              <a:t>5. </a:t>
            </a:r>
            <a:r>
              <a:rPr lang="ru-RU" dirty="0" err="1"/>
              <a:t>Прощицкая</a:t>
            </a:r>
            <a:r>
              <a:rPr lang="ru-RU" dirty="0"/>
              <a:t> Е. </a:t>
            </a:r>
            <a:r>
              <a:rPr lang="ru-RU" dirty="0" err="1"/>
              <a:t>Н.</a:t>
            </a:r>
            <a:r>
              <a:rPr lang="ru-RU" u="sng" dirty="0" err="1"/>
              <a:t>Выбирайте</a:t>
            </a:r>
            <a:r>
              <a:rPr lang="ru-RU" u="sng" dirty="0"/>
              <a:t> профессию</a:t>
            </a:r>
            <a:r>
              <a:rPr lang="ru-RU" dirty="0"/>
              <a:t>: Учеб. пособие для ст. </a:t>
            </a:r>
            <a:r>
              <a:rPr lang="ru-RU" dirty="0" err="1"/>
              <a:t>кл</a:t>
            </a:r>
            <a:r>
              <a:rPr lang="ru-RU" dirty="0"/>
              <a:t>. сред. </a:t>
            </a:r>
            <a:r>
              <a:rPr lang="ru-RU" dirty="0" err="1"/>
              <a:t>шк</a:t>
            </a:r>
            <a:r>
              <a:rPr lang="ru-RU" dirty="0"/>
              <a:t>. – М.: Просвещение, 1991.</a:t>
            </a:r>
          </a:p>
          <a:p>
            <a:r>
              <a:rPr lang="ru-RU" dirty="0"/>
              <a:t>6. </a:t>
            </a:r>
            <a:r>
              <a:rPr lang="ru-RU" b="1" dirty="0"/>
              <a:t>Рабочая</a:t>
            </a:r>
            <a:r>
              <a:rPr lang="ru-RU" dirty="0"/>
              <a:t> книга школьного психолога. Под ред. Дубровиной И. В. – М.: Просвещение, 1991.</a:t>
            </a:r>
          </a:p>
          <a:p>
            <a:r>
              <a:rPr lang="ru-RU" dirty="0"/>
              <a:t>ah-klasno-obobschayuschego-kontrolja.html</a:t>
            </a:r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562" y="247579"/>
            <a:ext cx="1924147" cy="144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519544"/>
            <a:ext cx="5854515" cy="15425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ВШК- </a:t>
            </a:r>
            <a:r>
              <a:rPr lang="ru-RU" sz="2700" b="1" dirty="0" smtClean="0"/>
              <a:t>основа </a:t>
            </a:r>
            <a:r>
              <a:rPr lang="ru-RU" sz="2700" b="1" dirty="0"/>
              <a:t>управления,  планирования,  развития и совершенствования образовательной </a:t>
            </a:r>
            <a:r>
              <a:rPr lang="ru-RU" sz="2700" b="1" dirty="0" smtClean="0"/>
              <a:t>среды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024" y="185112"/>
            <a:ext cx="2589831" cy="2121670"/>
          </a:xfrm>
        </p:spPr>
      </p:pic>
      <p:sp>
        <p:nvSpPr>
          <p:cNvPr id="5" name="Прямоугольник 4"/>
          <p:cNvSpPr/>
          <p:nvPr/>
        </p:nvSpPr>
        <p:spPr>
          <a:xfrm>
            <a:off x="332509" y="2826327"/>
            <a:ext cx="8444346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получение объективной информации о состоянии педагогического процесса в школе;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установление степени соответствия фактического состояния педагогического процесса  программируемому; 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повышение качества образования с учетом требований государственных образовательных стандартов.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дальнейшее совершенствование учебно-воспитательного 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процесса  психолого-педагогического сопровождения,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учитывающее индивидуальные особенности учащихся, их интересы, образовательные возможности, состояние здоровья.</a:t>
            </a: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коррекция выявленных проблем.</a:t>
            </a:r>
            <a:endParaRPr lang="ru-RU" sz="20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5756" y="2197223"/>
            <a:ext cx="1315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ЦЕЛИ ВШК 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46074" y="2062139"/>
            <a:ext cx="3830782" cy="579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Коллегиальное обсуждение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8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190259" cy="1325563"/>
          </a:xfrm>
        </p:spPr>
        <p:txBody>
          <a:bodyPr/>
          <a:lstStyle/>
          <a:p>
            <a:r>
              <a:rPr lang="ru-RU" dirty="0" smtClean="0"/>
              <a:t>Задачи ВШК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147" y="0"/>
            <a:ext cx="2669853" cy="1891146"/>
          </a:xfrm>
        </p:spPr>
      </p:pic>
      <p:sp>
        <p:nvSpPr>
          <p:cNvPr id="3" name="Прямоугольник 2"/>
          <p:cNvSpPr/>
          <p:nvPr/>
        </p:nvSpPr>
        <p:spPr>
          <a:xfrm>
            <a:off x="152400" y="2256272"/>
            <a:ext cx="8797636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Анализ причин, лежащих в основе нарушений, принятие мер по их предупреждению.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Анализ и оценка эффективности результатов деятельности педагогических работников по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психолого-педагогическому сопровождению обучающихся с ОВЗ.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Изучение результатов педагогической деятельности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обучающимися с ОВЗ;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выявление положительных и отрицательных тенденций в организации  работы с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ОВЗ,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на этой основе предложений по распространению педагогического опыта и устранение негативных тенденций.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Оказание методической помощи педагогическим работникам в процессе контроля.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Повышение ответственности педагогов за качество обучения и воспитания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 с ОВЗ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их индивидуальности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Совершенствование системы контроля за состоянием и ведением школьной документации по работе с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обучающимися с ОВЗ.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8419" y="1650535"/>
            <a:ext cx="3830782" cy="579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Цельная и целостная картина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13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086350" cy="229494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Для повышения эффективности работы с обучающимися с ОВЗ необходимо анализировать следующие факторы: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9" y="110465"/>
            <a:ext cx="2982767" cy="2237075"/>
          </a:xfrm>
        </p:spPr>
      </p:pic>
      <p:sp>
        <p:nvSpPr>
          <p:cNvPr id="3" name="Прямоугольник 2"/>
          <p:cNvSpPr/>
          <p:nvPr/>
        </p:nvSpPr>
        <p:spPr>
          <a:xfrm>
            <a:off x="498764" y="2660073"/>
            <a:ext cx="8063345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качество обучения, воспитания и </a:t>
            </a:r>
            <a:r>
              <a:rPr lang="ru-RU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социализации (АООП);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-здоровье  и психологический комфорт в школе, который зависит от взаимоотношений с учащимися, педагогами;</a:t>
            </a: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работа с родителями;</a:t>
            </a: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психологическая атмосфера в коллективе.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4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627" y="677646"/>
            <a:ext cx="4784438" cy="1442892"/>
          </a:xfrm>
        </p:spPr>
        <p:txBody>
          <a:bodyPr>
            <a:normAutofit/>
          </a:bodyPr>
          <a:lstStyle/>
          <a:p>
            <a:r>
              <a:rPr lang="ru-RU" b="1" dirty="0" smtClean="0"/>
              <a:t>Формы контроля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81" y="0"/>
            <a:ext cx="2923309" cy="2192482"/>
          </a:xfrm>
        </p:spPr>
      </p:pic>
      <p:sp>
        <p:nvSpPr>
          <p:cNvPr id="5" name="Прямоугольник 4"/>
          <p:cNvSpPr/>
          <p:nvPr/>
        </p:nvSpPr>
        <p:spPr>
          <a:xfrm>
            <a:off x="654626" y="2112380"/>
            <a:ext cx="8156864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административный (инициатор и организатор администрация</a:t>
            </a:r>
            <a:r>
              <a:rPr lang="ru-RU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взаимоконтроль (инициатор администрация, а организатор-педагог (руководитель проблемно-методической группы</a:t>
            </a:r>
            <a:r>
              <a:rPr lang="ru-RU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самоконтроль (инициатор и организатор педагог) в период аттестации.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20436" y="245919"/>
            <a:ext cx="7994073" cy="66120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745673" y="803564"/>
            <a:ext cx="5846618" cy="552796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3412" y="803564"/>
            <a:ext cx="2225388" cy="110837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Директор школы: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Приказ, сроки, цели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4272" y="1620982"/>
            <a:ext cx="2098964" cy="19673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Учителя предметники: Справки  по качеству обучения по классам и по учащимся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23950" y="1911934"/>
            <a:ext cx="2143990" cy="18565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Заместители директора: Анализ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результатов ВПР, контрольных срезов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38801" y="3844640"/>
            <a:ext cx="2521526" cy="15205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Классные руководители: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Характеристика класса и отдельных учащихся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88327" y="5167749"/>
            <a:ext cx="2050473" cy="1343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Коллегиальное решение и контроль за выполнением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40872" y="3910461"/>
            <a:ext cx="2102428" cy="14547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Педагоги-психологи: диагностика, аналитические справки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55843" y="2604654"/>
            <a:ext cx="2225387" cy="168678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</a:t>
            </a:r>
            <a:r>
              <a:rPr lang="ru-RU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учебно-воспитательного процесса в  условиях ФГОС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8359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982441" cy="1325563"/>
          </a:xfrm>
        </p:spPr>
        <p:txBody>
          <a:bodyPr/>
          <a:lstStyle/>
          <a:p>
            <a:pPr algn="ctr"/>
            <a:r>
              <a:rPr lang="ru-RU" b="1" dirty="0" smtClean="0"/>
              <a:t>Подведение итогов контроля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691" y="0"/>
            <a:ext cx="3304309" cy="2421813"/>
          </a:xfrm>
        </p:spPr>
      </p:pic>
      <p:sp>
        <p:nvSpPr>
          <p:cNvPr id="5" name="Прямоугольник 4"/>
          <p:cNvSpPr/>
          <p:nvPr/>
        </p:nvSpPr>
        <p:spPr>
          <a:xfrm>
            <a:off x="628650" y="2421813"/>
            <a:ext cx="7753350" cy="4439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педсовет; 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административное 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совещание (при директоре, завуче); </a:t>
            </a:r>
            <a:endParaRPr lang="ru-RU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школьный форум;</a:t>
            </a: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заседания методического совета;</a:t>
            </a: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приказ по </a:t>
            </a:r>
            <a:r>
              <a:rPr lang="ru-RU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школе;</a:t>
            </a: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аналитические  справки.</a:t>
            </a: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8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07626" cy="944129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Показатели эффективности: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09254"/>
            <a:ext cx="7886700" cy="554874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Созданы  условия для поддержания и укрепления здоровья, формирования потребности в здоровом образе жизни у учащихся, учителей и родителей.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Учителя-предметники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классные руководители в своей работе активно используют  современные педагогические технологии, обмениваются ими на всех уровнях, постоянно совершенствуют свое мастерство.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Достигнут  оптимальный уровень воспитанности школьников и комфортность в ОУ, включая детей с ОВЗ.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наши учащиеся хорошо социализированы, готовы жить в современном мире, отвечать за свои дела и поступки, знать и продолжать традиции своего народа, творить на благо Родины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276" y="0"/>
            <a:ext cx="1707724" cy="130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07626" cy="944129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Показатели эффективности: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09254"/>
            <a:ext cx="7886700" cy="5548745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Достигнут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уровень  базового и дополнительного образования, соответствующего государственному стандарту.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условия для подготовки учащихся,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с ОВЗ  к продолжению непрерывного образования, жизни в семье и современном мире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Созданы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условия труда, обеспечивающие оптимальную организацию учебно-воспитательного процесса через укрепление материально-технической базы и рациональное использование финансовых средств.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276" y="0"/>
            <a:ext cx="1707724" cy="130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4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</TotalTime>
  <Words>1023</Words>
  <Application>Microsoft Office PowerPoint</Application>
  <PresentationFormat>Экран (4:3)</PresentationFormat>
  <Paragraphs>147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Roboto</vt:lpstr>
      <vt:lpstr>Times New Roman</vt:lpstr>
      <vt:lpstr>Тема Office</vt:lpstr>
      <vt:lpstr>Модель профессионального взаимодействия в формате классно-обобщающего контроля</vt:lpstr>
      <vt:lpstr>  ВШК- основа управления,  планирования,  развития и совершенствования образовательной среды  </vt:lpstr>
      <vt:lpstr>Задачи ВШК</vt:lpstr>
      <vt:lpstr>Для повышения эффективности работы с обучающимися с ОВЗ необходимо анализировать следующие факторы: </vt:lpstr>
      <vt:lpstr>Формы контроля </vt:lpstr>
      <vt:lpstr>Презентация PowerPoint</vt:lpstr>
      <vt:lpstr>Подведение итогов контроля</vt:lpstr>
      <vt:lpstr>Показатели эффективности: </vt:lpstr>
      <vt:lpstr>Показатели эффективности: </vt:lpstr>
      <vt:lpstr>Алгоритм работы педагога-психолога в рамках КОК на ступени ООО </vt:lpstr>
      <vt:lpstr>Презентация PowerPoint</vt:lpstr>
      <vt:lpstr>Презентация PowerPoint</vt:lpstr>
      <vt:lpstr>Презентация PowerPoint</vt:lpstr>
      <vt:lpstr>Показатели эффективности психодиагностики</vt:lpstr>
      <vt:lpstr>Литература: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профессионального взаимодействия в формате классно-обобщающего контроля</dc:title>
  <dc:creator>User</dc:creator>
  <cp:lastModifiedBy>ученик</cp:lastModifiedBy>
  <cp:revision>23</cp:revision>
  <dcterms:created xsi:type="dcterms:W3CDTF">2021-02-14T03:40:21Z</dcterms:created>
  <dcterms:modified xsi:type="dcterms:W3CDTF">2021-02-19T03:24:46Z</dcterms:modified>
</cp:coreProperties>
</file>