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46" d="100"/>
          <a:sy n="46" d="100"/>
        </p:scale>
        <p:origin x="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0" dirty="0" smtClean="0">
                <a:latin typeface="+mn-lt"/>
              </a:rPr>
              <a:t>Салеева Галина Дмитриевна, педагог-психолог</a:t>
            </a:r>
            <a:br>
              <a:rPr lang="ru-RU" sz="2800" b="0" dirty="0" smtClean="0">
                <a:latin typeface="+mn-lt"/>
              </a:rPr>
            </a:br>
            <a:r>
              <a:rPr lang="ru-RU" sz="2800" b="0" dirty="0" smtClean="0">
                <a:latin typeface="+mn-lt"/>
              </a:rPr>
              <a:t> МБОУ СОШ СОШ №77</a:t>
            </a:r>
            <a:endParaRPr lang="ru-RU" sz="2800" b="0" dirty="0"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/>
          </a:bodyPr>
          <a:lstStyle/>
          <a:p>
            <a:pPr algn="ctr"/>
            <a:r>
              <a:rPr lang="ru-RU" sz="3200" dirty="0" smtClean="0"/>
              <a:t>Работа педагога-психолога с детьми-инвалидами в режиме дистанционного обучения (из опыта работы)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 smtClean="0"/>
              <a:t>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У ДЕТЕЙ НЕУСТОЙЧИВАЯ:</a:t>
            </a:r>
          </a:p>
          <a:p>
            <a:r>
              <a:rPr lang="ru-RU" sz="3200" dirty="0" smtClean="0"/>
              <a:t>Самооценка</a:t>
            </a:r>
          </a:p>
          <a:p>
            <a:r>
              <a:rPr lang="ru-RU" sz="3200" dirty="0" smtClean="0"/>
              <a:t>Мотивация</a:t>
            </a:r>
          </a:p>
          <a:p>
            <a:r>
              <a:rPr lang="ru-RU" sz="3200" dirty="0" smtClean="0"/>
              <a:t>Работоспособность</a:t>
            </a:r>
            <a:endParaRPr lang="ru-RU" sz="3200" dirty="0" smtClean="0"/>
          </a:p>
          <a:p>
            <a:r>
              <a:rPr lang="ru-RU" sz="3200" dirty="0" smtClean="0"/>
              <a:t>Нарушения в коммуникации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УРОКАХ ПОТРЕБНОСТЬ: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потребность в положительной оценке,</a:t>
            </a:r>
          </a:p>
          <a:p>
            <a:r>
              <a:rPr lang="ru-RU" sz="3600" dirty="0" smtClean="0"/>
              <a:t> во внимании </a:t>
            </a:r>
          </a:p>
          <a:p>
            <a:r>
              <a:rPr lang="ru-RU" sz="3600" dirty="0" smtClean="0"/>
              <a:t> подтверждение правильности поведения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Психологическое сопровождение детей  -инвалидов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коррекцию личностных качеств;</a:t>
            </a:r>
          </a:p>
          <a:p>
            <a:r>
              <a:rPr lang="ru-RU" dirty="0" smtClean="0"/>
              <a:t>коррекцию </a:t>
            </a:r>
            <a:r>
              <a:rPr lang="ru-RU" dirty="0" smtClean="0"/>
              <a:t>познавательных возможностей;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и развитие коммуникативной функции речи;</a:t>
            </a:r>
          </a:p>
          <a:p>
            <a:r>
              <a:rPr lang="ru-RU" dirty="0" smtClean="0"/>
              <a:t>коррекцию </a:t>
            </a:r>
            <a:r>
              <a:rPr lang="ru-RU" dirty="0" smtClean="0"/>
              <a:t>сенсорных и двигательных недостатков;</a:t>
            </a:r>
          </a:p>
          <a:p>
            <a:r>
              <a:rPr lang="ru-RU" dirty="0" smtClean="0"/>
              <a:t>коррекцию </a:t>
            </a:r>
            <a:r>
              <a:rPr lang="ru-RU" dirty="0" smtClean="0"/>
              <a:t>сохранных психических функций: внимания, восприятия, памяти, мышления с учетом зоны ближайшего развития;</a:t>
            </a:r>
          </a:p>
          <a:p>
            <a:r>
              <a:rPr lang="ru-RU" dirty="0" smtClean="0"/>
              <a:t>коррекцию </a:t>
            </a:r>
            <a:r>
              <a:rPr lang="ru-RU" dirty="0" smtClean="0"/>
              <a:t>общей моторики, мелкой моторики рук, артикуляционной моторики;</a:t>
            </a:r>
          </a:p>
          <a:p>
            <a:r>
              <a:rPr lang="ru-RU" dirty="0" smtClean="0"/>
              <a:t>коррекцию </a:t>
            </a:r>
            <a:r>
              <a:rPr lang="ru-RU" dirty="0" smtClean="0"/>
              <a:t>эмоционально-волевой сферы, обеспечивающей адекватное восприятие действительности;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Работа в течение 10 лет  с детьми   в дистанционном режиме показала следующие особенности  в работе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ru-RU" sz="2800" dirty="0" smtClean="0"/>
              <a:t>Непредсказуемость эмоционального состояния ребенка ;</a:t>
            </a:r>
          </a:p>
          <a:p>
            <a:pPr lvl="1"/>
            <a:r>
              <a:rPr lang="ru-RU" sz="2800" dirty="0" smtClean="0"/>
              <a:t>Отсутствие адаптированных диагностик, применяемых к детям с ограниченными возможностями и главный метод диагностики для нас- это наблюдение ;</a:t>
            </a:r>
          </a:p>
          <a:p>
            <a:pPr lvl="1"/>
            <a:r>
              <a:rPr lang="ru-RU" sz="2800" dirty="0" smtClean="0"/>
              <a:t> Невозможность  проводить занятия в системе, регулярно;</a:t>
            </a:r>
          </a:p>
          <a:p>
            <a:pPr lvl="1"/>
            <a:r>
              <a:rPr lang="ru-RU" sz="2800" dirty="0" smtClean="0"/>
              <a:t>Необходимость соблюдения особой корректности и осторожности в процессе взаимодействия;</a:t>
            </a:r>
          </a:p>
          <a:p>
            <a:pPr lvl="1"/>
            <a:r>
              <a:rPr lang="ru-RU" sz="2800" dirty="0" smtClean="0"/>
              <a:t>Ограниченность во взаимодействии с родителями ( недостаток времени, отсутствие запроса со стороны родителей)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 направления в работе: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1.Диагностическое</a:t>
            </a:r>
            <a:r>
              <a:rPr lang="ru-RU" b="1" dirty="0" smtClean="0"/>
              <a:t>. </a:t>
            </a:r>
            <a:r>
              <a:rPr lang="ru-RU" dirty="0" smtClean="0"/>
              <a:t>   Используется  та диагностику, которая не сложна в проведении и не требует длительного времени исполнения</a:t>
            </a:r>
          </a:p>
          <a:p>
            <a:r>
              <a:rPr lang="ru-RU" dirty="0" smtClean="0"/>
              <a:t>2. Коррекционное. </a:t>
            </a:r>
            <a:r>
              <a:rPr lang="ru-RU" b="1" dirty="0" smtClean="0"/>
              <a:t>  </a:t>
            </a:r>
            <a:r>
              <a:rPr lang="ru-RU" dirty="0" smtClean="0"/>
              <a:t>  Разработаны  развивающие занятия , способствующие активизации  мыслительных  процессов. Целесообразность проведения таких уроков объясняется инертностью большинства детей в силу сниженных к ним учебных требований.</a:t>
            </a:r>
          </a:p>
          <a:p>
            <a:r>
              <a:rPr lang="ru-RU" dirty="0" smtClean="0"/>
              <a:t>3. Консультирование. В основном  проводится для  учеников старших классов . Ребята чаще всего обращаются с запросами разрешения конфликтных ситуаций в семье,  способов повышения уверенности в себе.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21744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400" dirty="0" smtClean="0"/>
              <a:t>1. Ставить цель на каждом занятии (сегодня мы будем… для…</a:t>
            </a:r>
          </a:p>
          <a:p>
            <a:pPr marL="36576" indent="0">
              <a:buNone/>
            </a:pPr>
            <a:r>
              <a:rPr lang="ru-RU" sz="2400" dirty="0" smtClean="0"/>
              <a:t>2.Подводить итоги (чему ты сегодня научился, какие выводы можешь сделать)</a:t>
            </a:r>
          </a:p>
          <a:p>
            <a:pPr marL="36576" indent="0">
              <a:buNone/>
            </a:pPr>
            <a:r>
              <a:rPr lang="ru-RU" sz="2400" dirty="0" smtClean="0"/>
              <a:t>3. Использовать слова-поощрения на протяжении всего урока для того, чтобы воодушевить ученика, придать силы и уверенность в том, что он делает. ( Браво, здорово, умница и т.д.!</a:t>
            </a:r>
          </a:p>
          <a:p>
            <a:pPr marL="36576" indent="0">
              <a:buNone/>
            </a:pPr>
            <a:r>
              <a:rPr lang="ru-RU" sz="2400" dirty="0" smtClean="0"/>
              <a:t>4.  Использовать(по возможности)  групповой чат  с детьми примерно одного возраста, для решения опросов важных для каждого возраста, или интеллектуальных задач, используя при этом ситуации мозгового штурма,   или если позволяет формат урока,  выбор  с  количеством вариантов.  На таком  уроке не должно быть соревнования, т.к.  это влияет на и так не совсем устойчивую самооценку ребенка.  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Приемы при снижении работоспособности и обязательно в середине урока: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Растирание ушных раковин и пальцев рук </a:t>
            </a:r>
          </a:p>
          <a:p>
            <a:r>
              <a:rPr lang="ru-RU" dirty="0" smtClean="0"/>
              <a:t>Ленивые восьмерки </a:t>
            </a:r>
          </a:p>
          <a:p>
            <a:r>
              <a:rPr lang="ru-RU" dirty="0" smtClean="0"/>
              <a:t>Лобно-затылочная коррекция </a:t>
            </a:r>
          </a:p>
          <a:p>
            <a:r>
              <a:rPr lang="ru-RU" dirty="0" smtClean="0"/>
              <a:t>Поза скручивания </a:t>
            </a:r>
          </a:p>
          <a:p>
            <a:r>
              <a:rPr lang="ru-RU" dirty="0" smtClean="0"/>
              <a:t>Гимнастика для глаз </a:t>
            </a:r>
          </a:p>
          <a:p>
            <a:r>
              <a:rPr lang="ru-RU" dirty="0" smtClean="0"/>
              <a:t>Упражнения из </a:t>
            </a:r>
            <a:r>
              <a:rPr lang="ru-RU" dirty="0" err="1" smtClean="0"/>
              <a:t>кинезиологии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обязательное соблюдение принципа толерантности в любых ситуациях (капризы ребенка, открытые проявления негативизма, агрессии, претензии родителей и др.	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ОДАРЕННЫЕ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Эмоциональная  поддержка </a:t>
            </a:r>
          </a:p>
          <a:p>
            <a:r>
              <a:rPr lang="ru-RU" dirty="0" smtClean="0"/>
              <a:t>безусловное принятии ребенка в процессе консультирования,</a:t>
            </a:r>
          </a:p>
          <a:p>
            <a:r>
              <a:rPr lang="ru-RU" dirty="0" smtClean="0"/>
              <a:t> использование в работе развивающих методик в необходимых ситуациях,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Электронный ресурс занятий   содержит такие  блоки 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развитие психических  процессов;</a:t>
            </a:r>
          </a:p>
          <a:p>
            <a:pPr lvl="0"/>
            <a:r>
              <a:rPr lang="ru-RU" dirty="0" smtClean="0"/>
              <a:t>эмоциональное развитие</a:t>
            </a:r>
          </a:p>
          <a:p>
            <a:pPr lvl="0"/>
            <a:r>
              <a:rPr lang="ru-RU" dirty="0" smtClean="0"/>
              <a:t> развитие   самопознания;</a:t>
            </a:r>
          </a:p>
          <a:p>
            <a:pPr lvl="0"/>
            <a:r>
              <a:rPr lang="ru-RU" dirty="0" smtClean="0"/>
              <a:t>личностное развитие;</a:t>
            </a:r>
          </a:p>
          <a:p>
            <a:pPr lvl="0"/>
            <a:r>
              <a:rPr lang="ru-RU" dirty="0" smtClean="0"/>
              <a:t>изучение </a:t>
            </a:r>
            <a:r>
              <a:rPr lang="ru-RU" dirty="0" err="1" smtClean="0"/>
              <a:t>професссиональной</a:t>
            </a:r>
            <a:r>
              <a:rPr lang="ru-RU" dirty="0" smtClean="0"/>
              <a:t> направленности.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 anchor="ctr"/>
          <a:lstStyle/>
          <a:p>
            <a:pPr algn="ctr">
              <a:buNone/>
            </a:pPr>
            <a:r>
              <a:rPr lang="ru-RU" sz="3600" cap="all" dirty="0" smtClean="0"/>
              <a:t>ЦЕНТР РАЗВИТИЯ ДОПОЛНИТЕЛЬНОГО ОБРАЗОВАНИЯ ДЕТЕЙ РЕГИОНАЛЬНЫЙ МОДЕЛЬНЫЙ ЦЕНТР</a:t>
            </a:r>
            <a:r>
              <a:rPr lang="ru-RU" sz="3600" dirty="0" smtClean="0"/>
              <a:t> 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Отдел по работе с детьми с особенностями развития и инвалидностью.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  работы в дистанционном режиме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отправка файла ребенку с содержанием занятия, выбранного им блока;</a:t>
            </a:r>
          </a:p>
          <a:p>
            <a:pPr lvl="0"/>
            <a:r>
              <a:rPr lang="ru-RU" dirty="0" smtClean="0"/>
              <a:t>открытый доступ к экрану преподавателя, если ребенку испытывает трудности в принятии файла или по каким-то причинам не может открыть файл;</a:t>
            </a:r>
          </a:p>
          <a:p>
            <a:r>
              <a:rPr lang="ru-RU" dirty="0" smtClean="0"/>
              <a:t>удаленное управление с помощью программы </a:t>
            </a:r>
            <a:r>
              <a:rPr lang="en-US" dirty="0" smtClean="0"/>
              <a:t>Team Viewer</a:t>
            </a:r>
            <a:r>
              <a:rPr lang="ru-RU" dirty="0" smtClean="0"/>
              <a:t>, если ребенок затрудняется в работе с электронными ресурсами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На всех этапах дистанционного образования психологическое сопровождение специалистом обеспечивает положительное эмоциональное самочувствие учащихся, </a:t>
            </a:r>
            <a:endParaRPr lang="ru-RU" sz="3600" dirty="0" smtClean="0"/>
          </a:p>
          <a:p>
            <a:pPr algn="ctr"/>
            <a:r>
              <a:rPr lang="ru-RU" sz="3600" dirty="0" smtClean="0"/>
              <a:t>положительную </a:t>
            </a:r>
            <a:r>
              <a:rPr lang="ru-RU" sz="3600" dirty="0" smtClean="0"/>
              <a:t>динамику  в развитии и </a:t>
            </a:r>
            <a:endParaRPr lang="ru-RU" sz="3600" dirty="0" smtClean="0"/>
          </a:p>
          <a:p>
            <a:pPr algn="ctr"/>
            <a:r>
              <a:rPr lang="ru-RU" sz="3600" dirty="0" smtClean="0"/>
              <a:t>положительные </a:t>
            </a:r>
            <a:r>
              <a:rPr lang="ru-RU" sz="3600" dirty="0" smtClean="0"/>
              <a:t>учебные достижения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7086600" cy="4954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>
              <a:buNone/>
            </a:pPr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</a:t>
            </a:r>
          </a:p>
          <a:p>
            <a:pPr algn="ctr">
              <a:buNone/>
            </a:pPr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ВНИМАНИЕ!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415883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2020-2021 учебном году в СП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«Центр дистанционного образования»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обучается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289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детей со всей Иркутской области  с инвалидностью с использованием дистанционных образовательных технологий.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 – от 6 до 20 лет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700809"/>
            <a:ext cx="6629400" cy="3709392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>-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+mn-lt"/>
              </a:rPr>
              <a:t>р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ечевая  сфера;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/>
            </a:r>
            <a:b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</a:b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- сенсорная сфера;</a:t>
            </a:r>
            <a:b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</a:b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- интеллектуальная сфера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;</a:t>
            </a:r>
            <a:b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</a:b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- эмоционально-волевая 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сфера;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 - двигательная  </a:t>
            </a:r>
            <a:r>
              <a:rPr lang="ru-RU" sz="36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сфера  </a:t>
            </a:r>
            <a:endParaRPr lang="ru-RU" sz="3600" b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5800" y="404664"/>
            <a:ext cx="6629400" cy="7920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Отклонения в развитии детей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/>
              <a:t>Заболевания детей, с которыми мне приходилось работать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Дети с  ДЦП  (это основная группа)</a:t>
            </a:r>
          </a:p>
          <a:p>
            <a:pPr lvl="0"/>
            <a:r>
              <a:rPr lang="ru-RU" sz="3200" dirty="0" smtClean="0"/>
              <a:t>Дети с диагнозом аутизм;</a:t>
            </a:r>
          </a:p>
          <a:p>
            <a:pPr lvl="0"/>
            <a:r>
              <a:rPr lang="ru-RU" sz="3200" dirty="0" smtClean="0"/>
              <a:t> Дети с онкологическими заболеваниями;</a:t>
            </a:r>
          </a:p>
          <a:p>
            <a:pPr lvl="0"/>
            <a:r>
              <a:rPr lang="ru-RU" sz="3200" dirty="0" smtClean="0"/>
              <a:t>Слабослышащие и слабовидящие;</a:t>
            </a:r>
          </a:p>
          <a:p>
            <a:pPr lvl="0"/>
            <a:r>
              <a:rPr lang="ru-RU" sz="3200" dirty="0" smtClean="0"/>
              <a:t> Заболевания </a:t>
            </a:r>
            <a:r>
              <a:rPr lang="ru-RU" sz="3200" dirty="0" smtClean="0"/>
              <a:t>сердечно-сосудистой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Разница в работе со здоровыми детьми и детьми-инвалидами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087688"/>
              </p:ext>
            </p:extLst>
          </p:nvPr>
        </p:nvGraphicFramePr>
        <p:xfrm>
          <a:off x="457200" y="1196752"/>
          <a:ext cx="8291265" cy="467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849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Здоровые дети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Дети-инвалиды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8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Доступ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постоянный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1 раз в неделю( или еще реже)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8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Диагностика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Любая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 основном наблюдение (нет адаптированных тестов . Часто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Люшер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Настроение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Times New Roman"/>
                        </a:rPr>
                        <a:t>Предсказуемо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Часто непредсказуемо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8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Общение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Times New Roman"/>
                        </a:rPr>
                        <a:t>Глаза в глаза, рядом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Чрез камеру (иногда с выключенной камерой)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8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Коррекционные методики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Times New Roman"/>
                        </a:rPr>
                        <a:t>Всевозможные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 ос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нсновном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нкоторые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из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арттерапии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музыко-фото-игро-сказко-терапия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),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Приемы </a:t>
                      </a:r>
                      <a:r>
                        <a:rPr lang="ru-RU" sz="1600" dirty="0" err="1">
                          <a:latin typeface="+mj-lt"/>
                          <a:ea typeface="Calibri"/>
                          <a:cs typeface="Times New Roman"/>
                        </a:rPr>
                        <a:t>кинезиологии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нарушений </a:t>
            </a:r>
            <a:r>
              <a:rPr lang="ru-RU" sz="2000" b="1" dirty="0" smtClean="0"/>
              <a:t>познавательной сферы </a:t>
            </a:r>
            <a:r>
              <a:rPr lang="ru-RU" sz="2000" dirty="0" smtClean="0"/>
              <a:t>при ДЦП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повышенная инертность и замедленность всех психических процессов</a:t>
            </a:r>
          </a:p>
          <a:p>
            <a:r>
              <a:rPr lang="ru-RU" dirty="0" smtClean="0"/>
              <a:t>утомляемость, истощаемость всех психических процессов</a:t>
            </a:r>
          </a:p>
          <a:p>
            <a:r>
              <a:rPr lang="ru-RU" dirty="0" smtClean="0"/>
              <a:t>сниженный запас знаний и представлений об окружающем мире</a:t>
            </a:r>
          </a:p>
          <a:p>
            <a:r>
              <a:rPr lang="ru-RU" dirty="0" smtClean="0"/>
              <a:t>нарушение </a:t>
            </a:r>
            <a:r>
              <a:rPr lang="ru-RU" dirty="0" smtClean="0"/>
              <a:t>активного произвольного внимания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с аутизмом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трудности переработки и организации информации, ведущие к нарушению </a:t>
            </a:r>
            <a:r>
              <a:rPr lang="ru-RU" b="1" dirty="0" smtClean="0"/>
              <a:t>формирования</a:t>
            </a:r>
            <a:r>
              <a:rPr lang="ru-RU" dirty="0" smtClean="0"/>
              <a:t> картины мира </a:t>
            </a:r>
            <a:r>
              <a:rPr lang="ru-RU" b="1" dirty="0" smtClean="0"/>
              <a:t>ребенка</a:t>
            </a:r>
          </a:p>
          <a:p>
            <a:r>
              <a:rPr lang="ru-RU" dirty="0" smtClean="0"/>
              <a:t>не терпят нарушений в принятых ими взаимоотношениях, требуют, чтобы сохранялся  раз и навсегда заведенный ритуал проведения занятия.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Жизненные </a:t>
            </a:r>
            <a:r>
              <a:rPr lang="ru-RU" dirty="0" smtClean="0"/>
              <a:t>особенности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прерывание обучения в школе при ежегодной госпитализации</a:t>
            </a:r>
          </a:p>
          <a:p>
            <a:r>
              <a:rPr lang="ru-RU" dirty="0" smtClean="0"/>
              <a:t>снижение требований  в семье</a:t>
            </a:r>
          </a:p>
          <a:p>
            <a:r>
              <a:rPr lang="ru-RU" dirty="0" smtClean="0"/>
              <a:t>чрезмерная забота</a:t>
            </a:r>
          </a:p>
          <a:p>
            <a:r>
              <a:rPr lang="ru-RU" dirty="0" smtClean="0"/>
              <a:t>воспитание </a:t>
            </a:r>
            <a:r>
              <a:rPr lang="ru-RU" dirty="0" smtClean="0"/>
              <a:t>в семье  </a:t>
            </a:r>
            <a:r>
              <a:rPr lang="ru-RU" dirty="0" smtClean="0"/>
              <a:t>-  невротичной,   </a:t>
            </a:r>
            <a:r>
              <a:rPr lang="ru-RU" dirty="0" smtClean="0"/>
              <a:t>эмоционально выгоревшей мамой.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806</Words>
  <Application>Microsoft Office PowerPoint</Application>
  <PresentationFormat>Экран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Lucida Sans</vt:lpstr>
      <vt:lpstr>Times New Roman</vt:lpstr>
      <vt:lpstr>Wingdings 2</vt:lpstr>
      <vt:lpstr>Техническая</vt:lpstr>
      <vt:lpstr>Салеева Галина Дмитриевна, педагог-психолог  МБОУ СОШ СОШ №77</vt:lpstr>
      <vt:lpstr>Презентация PowerPoint</vt:lpstr>
      <vt:lpstr>Презентация PowerPoint</vt:lpstr>
      <vt:lpstr>- речевая  сфера;  - сенсорная сфера; - интеллектуальная сфера; - эмоционально-волевая  сфера;  - двигательная  сфера  </vt:lpstr>
      <vt:lpstr> Заболевания детей, с которыми мне приходилось работать </vt:lpstr>
      <vt:lpstr>Разница в работе со здоровыми детьми и детьми-инвалидами</vt:lpstr>
      <vt:lpstr>Структура нарушений познавательной сферы при ДЦП </vt:lpstr>
      <vt:lpstr>Дети с аутизмом</vt:lpstr>
      <vt:lpstr>Жизненные особенности:</vt:lpstr>
      <vt:lpstr>Особенности личности</vt:lpstr>
      <vt:lpstr>НА УРОКАХ ПОТРЕБНОСТЬ:</vt:lpstr>
      <vt:lpstr> Психологическое сопровождение детей  -инвалидов </vt:lpstr>
      <vt:lpstr>Работа в течение 10 лет  с детьми   в дистанционном режиме показала следующие особенности  в работе:</vt:lpstr>
      <vt:lpstr>Основные  направления в работе:</vt:lpstr>
      <vt:lpstr>Важно: </vt:lpstr>
      <vt:lpstr>Приемы при снижении работоспособности и обязательно в середине урока:</vt:lpstr>
      <vt:lpstr>Важно:</vt:lpstr>
      <vt:lpstr>ОДАРЕННЫЕ ДЕТИ</vt:lpstr>
      <vt:lpstr>Электронный ресурс занятий   содержит такие  блоки : </vt:lpstr>
      <vt:lpstr>Способы   работы в дистанционном режиме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18</cp:revision>
  <dcterms:created xsi:type="dcterms:W3CDTF">2021-02-16T13:21:58Z</dcterms:created>
  <dcterms:modified xsi:type="dcterms:W3CDTF">2021-02-18T13:14:57Z</dcterms:modified>
</cp:coreProperties>
</file>