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7" r:id="rId3"/>
    <p:sldId id="300" r:id="rId4"/>
    <p:sldId id="258" r:id="rId5"/>
    <p:sldId id="259" r:id="rId6"/>
    <p:sldId id="301" r:id="rId7"/>
    <p:sldId id="302" r:id="rId8"/>
    <p:sldId id="304" r:id="rId9"/>
    <p:sldId id="303" r:id="rId10"/>
    <p:sldId id="305" r:id="rId11"/>
    <p:sldId id="306" r:id="rId12"/>
    <p:sldId id="267" r:id="rId13"/>
    <p:sldId id="274" r:id="rId14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1AE0AD-836F-4DA3-BD03-1D0F8BE67643}">
  <a:tblStyle styleId="{A11AE0AD-836F-4DA3-BD03-1D0F8BE676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8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291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53034354b_0_24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53034354b_0_2474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2"/>
            <a:ext cx="6079800" cy="22720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dirty="0" smtClean="0"/>
              <a:t>МАОУ г. Иркутска СОШ №63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Семинар в рамках работы МРП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«Формирование базовых компетенций обучающихся путем эффективного построения учебных задач в урочной и внеурочной деятельности»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«Эффективные подходы к построению учебных задач в урочной и внеурочной деятельности»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sz="2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887177" y="4350900"/>
            <a:ext cx="625682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 smtClean="0"/>
              <a:t>Координатор МРП: </a:t>
            </a:r>
            <a:r>
              <a:rPr lang="ru-RU" sz="1600" dirty="0" smtClean="0"/>
              <a:t>заместитель директора по УВР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      </a:t>
            </a:r>
            <a:r>
              <a:rPr lang="ru-RU" sz="1600" b="0" dirty="0" smtClean="0"/>
              <a:t>Кравченко С.В.</a:t>
            </a:r>
            <a:endParaRPr sz="1600" b="0"/>
          </a:p>
        </p:txBody>
      </p:sp>
      <p:sp>
        <p:nvSpPr>
          <p:cNvPr id="178" name="Google Shape;178;p29"/>
          <p:cNvSpPr/>
          <p:nvPr/>
        </p:nvSpPr>
        <p:spPr>
          <a:xfrm>
            <a:off x="2000232" y="2786064"/>
            <a:ext cx="642942" cy="45719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429388" y="278606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643042" y="3643320"/>
            <a:ext cx="1928826" cy="107157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18.03.2021 г.</a:t>
            </a:r>
            <a:endParaRPr lang="ru-RU" dirty="0"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>
            <a:off x="7358082" y="2071684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1175"/>
            <a:ext cx="7215238" cy="572700"/>
          </a:xfrm>
        </p:spPr>
        <p:txBody>
          <a:bodyPr/>
          <a:lstStyle/>
          <a:p>
            <a:r>
              <a:rPr lang="ru-RU" dirty="0" smtClean="0"/>
              <a:t>Информация об имеющихся ресурсах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8275" y="1357305"/>
            <a:ext cx="6963300" cy="3357586"/>
          </a:xfrm>
        </p:spPr>
        <p:txBody>
          <a:bodyPr/>
          <a:lstStyle/>
          <a:p>
            <a:pPr hangingPunct="0"/>
            <a:r>
              <a:rPr lang="ru-RU" sz="2000" dirty="0" smtClean="0"/>
              <a:t>Программное обеспечение – программы урочной и внеурочной деятельности;</a:t>
            </a:r>
          </a:p>
          <a:p>
            <a:r>
              <a:rPr lang="ru-RU" sz="2000" dirty="0" smtClean="0"/>
              <a:t>Методические материалы - разработки занятий урочной и внеурочной деятельности (игры, погружения, социальные практики)</a:t>
            </a:r>
            <a:endParaRPr lang="ru-RU" sz="2000" dirty="0"/>
          </a:p>
        </p:txBody>
      </p:sp>
      <p:pic>
        <p:nvPicPr>
          <p:cNvPr id="4" name="Google Shape;25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28950">
            <a:off x="6233976" y="2904486"/>
            <a:ext cx="1780381" cy="15706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hangingPunct="0">
              <a:buNone/>
            </a:pPr>
            <a:r>
              <a:rPr lang="ru-RU" sz="2000" dirty="0" smtClean="0"/>
              <a:t>Сведения об утверждении/рассмотрении темы деятельности МРП в ОО</a:t>
            </a:r>
          </a:p>
          <a:p>
            <a:pPr hangingPunct="0"/>
            <a:endParaRPr lang="ru-RU" dirty="0" smtClean="0"/>
          </a:p>
          <a:p>
            <a:pPr hangingPunct="0">
              <a:buNone/>
            </a:pPr>
            <a:r>
              <a:rPr lang="ru-RU" sz="2000" i="1" dirty="0" smtClean="0"/>
              <a:t>Тема </a:t>
            </a:r>
            <a:r>
              <a:rPr lang="ru-RU" sz="2000" dirty="0" smtClean="0"/>
              <a:t>«Формирование базовых компетенций </a:t>
            </a:r>
          </a:p>
          <a:p>
            <a:pPr hangingPunct="0">
              <a:buNone/>
            </a:pPr>
            <a:r>
              <a:rPr lang="ru-RU" sz="2000" dirty="0" smtClean="0"/>
              <a:t>обучающихся путем эффективного построения </a:t>
            </a:r>
          </a:p>
          <a:p>
            <a:pPr hangingPunct="0">
              <a:buNone/>
            </a:pPr>
            <a:r>
              <a:rPr lang="ru-RU" sz="2000" dirty="0" smtClean="0"/>
              <a:t>учебных задач в урочной и внеурочной деятельности» </a:t>
            </a:r>
          </a:p>
          <a:p>
            <a:pPr hangingPunct="0">
              <a:buNone/>
            </a:pPr>
            <a:r>
              <a:rPr lang="ru-RU" sz="2000" i="1" dirty="0" smtClean="0"/>
              <a:t>рассмотрена на педагогическом совете школы, </a:t>
            </a:r>
          </a:p>
          <a:p>
            <a:pPr hangingPunct="0">
              <a:buNone/>
            </a:pPr>
            <a:r>
              <a:rPr lang="ru-RU" sz="2000" i="1" dirty="0" smtClean="0"/>
              <a:t>протокол №20 от 17.09.20г.</a:t>
            </a:r>
            <a:endParaRPr lang="ru-RU" sz="2000" i="1" dirty="0"/>
          </a:p>
        </p:txBody>
      </p:sp>
      <p:pic>
        <p:nvPicPr>
          <p:cNvPr id="4" name="Google Shape;343;p39"/>
          <p:cNvPicPr preferRelativeResize="0"/>
          <p:nvPr/>
        </p:nvPicPr>
        <p:blipFill rotWithShape="1">
          <a:blip r:embed="rId2">
            <a:alphaModFix/>
          </a:blip>
          <a:srcRect l="11088" t="1490" r="19258" b="-1490"/>
          <a:stretch/>
        </p:blipFill>
        <p:spPr>
          <a:xfrm rot="377975">
            <a:off x="7149422" y="3438523"/>
            <a:ext cx="1557606" cy="1490863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4000528" cy="5143500"/>
          </a:xfrm>
          <a:prstGeom prst="rect">
            <a:avLst/>
          </a:prstGeom>
        </p:spPr>
      </p:pic>
      <p:pic>
        <p:nvPicPr>
          <p:cNvPr id="6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132" y="0"/>
            <a:ext cx="3429024" cy="5143500"/>
          </a:xfrm>
          <a:prstGeom prst="rect">
            <a:avLst/>
          </a:prstGeom>
        </p:spPr>
      </p:pic>
      <p:pic>
        <p:nvPicPr>
          <p:cNvPr id="7" name="Google Shape;402;p42"/>
          <p:cNvPicPr preferRelativeResize="0"/>
          <p:nvPr/>
        </p:nvPicPr>
        <p:blipFill rotWithShape="1">
          <a:blip r:embed="rId4">
            <a:alphaModFix/>
          </a:blip>
          <a:srcRect l="15417" r="15417"/>
          <a:stretch/>
        </p:blipFill>
        <p:spPr>
          <a:xfrm>
            <a:off x="6143636" y="1357304"/>
            <a:ext cx="2714644" cy="285752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7"/>
          <p:cNvSpPr txBox="1">
            <a:spLocks noGrp="1"/>
          </p:cNvSpPr>
          <p:nvPr>
            <p:ph type="title"/>
          </p:nvPr>
        </p:nvSpPr>
        <p:spPr>
          <a:xfrm rot="877333">
            <a:off x="6292021" y="176474"/>
            <a:ext cx="2155721" cy="2010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Благодарю за внимание!</a:t>
            </a:r>
            <a:endParaRPr sz="2000"/>
          </a:p>
        </p:txBody>
      </p:sp>
      <p:sp>
        <p:nvSpPr>
          <p:cNvPr id="484" name="Google Shape;484;p47"/>
          <p:cNvSpPr/>
          <p:nvPr/>
        </p:nvSpPr>
        <p:spPr>
          <a:xfrm rot="785759">
            <a:off x="6374688" y="1763790"/>
            <a:ext cx="1699276" cy="74075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785932"/>
            <a:ext cx="6963300" cy="2678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 smtClean="0"/>
              <a:t>Стратегия работы муниципальной ресурсной площадки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 smtClean="0"/>
              <a:t> «Формирование базовых компетенций обучающихся путем эффективного подхода к построению учебных задач в урочной и внеурочной деятельности»</a:t>
            </a:r>
            <a:endParaRPr sz="2000" b="1"/>
          </a:p>
        </p:txBody>
      </p:sp>
      <p:sp>
        <p:nvSpPr>
          <p:cNvPr id="189" name="Google Shape;189;p30"/>
          <p:cNvSpPr txBox="1"/>
          <p:nvPr/>
        </p:nvSpPr>
        <p:spPr>
          <a:xfrm>
            <a:off x="1428728" y="1357304"/>
            <a:ext cx="6858048" cy="314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 smtClean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.</a:t>
            </a:r>
            <a:endParaRPr sz="12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6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7107150" y="2071684"/>
            <a:ext cx="2036850" cy="81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1174"/>
            <a:ext cx="7429552" cy="717567"/>
          </a:xfrm>
        </p:spPr>
        <p:txBody>
          <a:bodyPr/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Цель:</a:t>
            </a:r>
            <a:r>
              <a:rPr lang="ru-RU" sz="1400" dirty="0" smtClean="0">
                <a:solidFill>
                  <a:schemeClr val="tx1"/>
                </a:solidFill>
              </a:rPr>
              <a:t> трансляция накопленного опыта работы МАОУ г. Иркутска СОШ №63 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        по вопросу формирования базовых компетенций обучающихся путем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эффективного построения учебных задач в урочной и внеурочной деятельности.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7" y="1249425"/>
            <a:ext cx="6932847" cy="2836500"/>
          </a:xfrm>
        </p:spPr>
        <p:txBody>
          <a:bodyPr/>
          <a:lstStyle/>
          <a:p>
            <a:pPr hangingPunct="0"/>
            <a:endParaRPr lang="ru-RU" sz="1400" b="1" i="1" dirty="0" smtClean="0">
              <a:solidFill>
                <a:schemeClr val="tx1"/>
              </a:solidFill>
            </a:endParaRPr>
          </a:p>
          <a:p>
            <a:pPr hangingPunct="0">
              <a:buNone/>
            </a:pPr>
            <a:r>
              <a:rPr lang="ru-RU" sz="1400" b="1" i="1" dirty="0" smtClean="0">
                <a:solidFill>
                  <a:schemeClr val="tx1"/>
                </a:solidFill>
              </a:rPr>
              <a:t>Задачи: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0" fontAlgn="auto" hangingPunct="1"/>
            <a:r>
              <a:rPr lang="ru-RU" sz="1400" dirty="0" smtClean="0">
                <a:solidFill>
                  <a:schemeClr val="tx1"/>
                </a:solidFill>
              </a:rPr>
              <a:t>представление педагогической общественности на уровне муниципалитета, опыта работы учителей школы по вопросу Формирования базовых компетенций обучающихся путем эффективного построения учебных задач в урочной и внеурочной деятельности;</a:t>
            </a:r>
          </a:p>
          <a:p>
            <a:pPr lvl="0" fontAlgn="auto" hangingPunct="1"/>
            <a:r>
              <a:rPr lang="ru-RU" sz="1400" dirty="0" smtClean="0">
                <a:solidFill>
                  <a:schemeClr val="tx1"/>
                </a:solidFill>
              </a:rPr>
              <a:t>создание условий для профессионального общения педагогов, повышения профессиональной компетентности в вопросах формирования базовых компетенций обучающихся путем эффективного построения учебных задач в урочной и внеурочной деятельности;</a:t>
            </a:r>
          </a:p>
          <a:p>
            <a:pPr lvl="0" fontAlgn="auto" hangingPunct="1"/>
            <a:r>
              <a:rPr lang="ru-RU" sz="1400" dirty="0" smtClean="0">
                <a:solidFill>
                  <a:schemeClr val="tx1"/>
                </a:solidFill>
              </a:rPr>
              <a:t>разработка, апробация и внедрения методических рекомендаций по работе с детьми школьного возраста для решения задач формирования базовых компетенций обучающихся путем эффективного построения учебных задач в урочной и внеурочной деятельности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Google Shape;182;p29"/>
          <p:cNvPicPr preferRelativeResize="0"/>
          <p:nvPr/>
        </p:nvPicPr>
        <p:blipFill rotWithShape="1">
          <a:blip r:embed="rId2">
            <a:alphaModFix/>
          </a:blip>
          <a:srcRect t="16734" r="8892" b="18300"/>
          <a:stretch/>
        </p:blipFill>
        <p:spPr>
          <a:xfrm>
            <a:off x="7358082" y="400051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714348" y="428610"/>
            <a:ext cx="3571899" cy="855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Мероприятия МРП 2020-2021 г.</a:t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57158" y="1357304"/>
            <a:ext cx="4000528" cy="12858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«Эффективные подходы к построению учебных задач в урочной и внеурочной деятельности»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318730" y="1142990"/>
            <a:ext cx="2917800" cy="10506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hangingPunct="0"/>
            <a:r>
              <a:rPr lang="ru-RU" dirty="0" smtClean="0"/>
              <a:t/>
            </a:r>
            <a:br>
              <a:rPr lang="ru-RU" dirty="0" smtClean="0"/>
            </a:b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5072066" y="1357305"/>
            <a:ext cx="3571900" cy="928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smtClean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Февраль - Март 2021 г</a:t>
            </a:r>
            <a:r>
              <a:rPr lang="ru-RU" dirty="0" smtClean="0"/>
              <a:t>.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714348" y="2928940"/>
            <a:ext cx="3500462" cy="4286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Интерактивная игра «</a:t>
            </a:r>
            <a:r>
              <a:rPr lang="ru-RU" sz="1600" dirty="0" err="1" smtClean="0">
                <a:solidFill>
                  <a:schemeClr val="tx1"/>
                </a:solidFill>
              </a:rPr>
              <a:t>Версиада</a:t>
            </a:r>
            <a:r>
              <a:rPr lang="ru-RU" sz="1600" dirty="0" smtClean="0">
                <a:solidFill>
                  <a:schemeClr val="tx1"/>
                </a:solidFill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571472" y="3000378"/>
            <a:ext cx="3714776" cy="1402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Concert One"/>
                <a:ea typeface="Concert One"/>
                <a:cs typeface="Concert One"/>
                <a:sym typeface="Concert One"/>
              </a:rPr>
              <a:t>Трансляция педагогического опыта «Формирование компетенций 21 века через внеурочную деятельность»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tx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5072066" y="1857370"/>
            <a:ext cx="3571900" cy="1000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Апрель 2021 г.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5072066" y="3357568"/>
            <a:ext cx="3571900" cy="1045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smtClean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Май 2021 г.</a:t>
            </a:r>
            <a:endParaRPr lang="ru-RU" sz="2100" b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5264484" flipH="1">
            <a:off x="3713644" y="1176060"/>
            <a:ext cx="943174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4143404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2019-2020 учебный год </a:t>
            </a:r>
            <a:endParaRPr sz="240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07552" y="384156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42844" y="1285866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42844" y="1785932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857356" y="785800"/>
            <a:ext cx="5357850" cy="2652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0"/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1 год работы МРП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«Художественно – эстетическому развитию школьника в рамках общекультурного направления внеурочной деятельности»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2  год работы МРП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 «Внеурочная деятельность: развитие школьников в общекультурном направлении в соответствии с требованиями ФГОС»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3 год работы МРП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«Развитие общекультурных компетенций школьников в урочной и внеурочной деятельности»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5286380" y="4071948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61641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Считаем эту тему актуальной и востребованной на данном этапе</a:t>
            </a:r>
            <a:br>
              <a:rPr lang="ru-RU" dirty="0" smtClean="0"/>
            </a:b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785932"/>
            <a:ext cx="6963300" cy="2678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hangingPunct="0"/>
            <a:r>
              <a:rPr lang="ru-RU" sz="2000" dirty="0" smtClean="0"/>
              <a:t>наши учителя хорошо знают свой предмет и доносят свои знания до учащихся;  </a:t>
            </a:r>
          </a:p>
          <a:p>
            <a:pPr lvl="0" hangingPunct="0"/>
            <a:r>
              <a:rPr lang="ru-RU" sz="2000" dirty="0" smtClean="0"/>
              <a:t>имеют внутреннюю  мотивацию и готовы работать по новому;  </a:t>
            </a:r>
          </a:p>
          <a:p>
            <a:pPr lvl="0" hangingPunct="0"/>
            <a:r>
              <a:rPr lang="ru-RU" sz="2000" dirty="0" smtClean="0"/>
              <a:t>конструктивно воспринимают результаты оценки своей работы и используют внешнюю обратную связь для улучшения учебного процесса; </a:t>
            </a:r>
          </a:p>
          <a:p>
            <a:r>
              <a:rPr lang="ru-RU" sz="2000" dirty="0" smtClean="0"/>
              <a:t>учатся у других, как в рамках нашей школы, так и за ее пределами</a:t>
            </a:r>
            <a:endParaRPr sz="2000" b="1"/>
          </a:p>
        </p:txBody>
      </p:sp>
      <p:sp>
        <p:nvSpPr>
          <p:cNvPr id="189" name="Google Shape;189;p30"/>
          <p:cNvSpPr txBox="1"/>
          <p:nvPr/>
        </p:nvSpPr>
        <p:spPr>
          <a:xfrm>
            <a:off x="1428728" y="1357304"/>
            <a:ext cx="6858048" cy="314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 smtClean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.</a:t>
            </a:r>
            <a:endParaRPr sz="12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6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7215206" y="1357304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3;p33"/>
          <p:cNvPicPr preferRelativeResize="0"/>
          <p:nvPr/>
        </p:nvPicPr>
        <p:blipFill rotWithShape="1">
          <a:blip r:embed="rId4">
            <a:alphaModFix/>
          </a:blip>
          <a:srcRect l="8880" r="18745"/>
          <a:stretch/>
        </p:blipFill>
        <p:spPr>
          <a:xfrm rot="21273909">
            <a:off x="214252" y="213535"/>
            <a:ext cx="1567556" cy="15822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от реализации плана МРП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8275" y="1571618"/>
            <a:ext cx="6963300" cy="3000395"/>
          </a:xfrm>
        </p:spPr>
        <p:txBody>
          <a:bodyPr/>
          <a:lstStyle/>
          <a:p>
            <a:pPr lvl="0" hangingPunct="0"/>
            <a:r>
              <a:rPr lang="ru-RU" sz="2000" dirty="0" smtClean="0"/>
              <a:t>создание инновационной образовательной системы школы по данному вопросу;</a:t>
            </a:r>
          </a:p>
          <a:p>
            <a:pPr lvl="0" hangingPunct="0"/>
            <a:r>
              <a:rPr lang="ru-RU" sz="2000" dirty="0" smtClean="0"/>
              <a:t>обеспечение качества образования в подготовке конкурентоспособного ученика;</a:t>
            </a:r>
          </a:p>
          <a:p>
            <a:pPr lvl="0" hangingPunct="0"/>
            <a:r>
              <a:rPr lang="ru-RU" sz="2000" dirty="0" smtClean="0"/>
              <a:t>создание благоприятных педагогических условий, обеспечивающих становление личности;</a:t>
            </a:r>
          </a:p>
          <a:p>
            <a:r>
              <a:rPr lang="ru-RU" sz="2000" dirty="0" smtClean="0"/>
              <a:t>создание воспитательной среды и формирование ученика-лидера посредством формирования базовых компетенций</a:t>
            </a:r>
          </a:p>
        </p:txBody>
      </p:sp>
      <p:pic>
        <p:nvPicPr>
          <p:cNvPr id="4" name="Google Shape;181;p29"/>
          <p:cNvPicPr preferRelativeResize="0"/>
          <p:nvPr/>
        </p:nvPicPr>
        <p:blipFill rotWithShape="1">
          <a:blip r:embed="rId2">
            <a:alphaModFix/>
          </a:blip>
          <a:srcRect t="16970" r="8892" b="21025"/>
          <a:stretch/>
        </p:blipFill>
        <p:spPr>
          <a:xfrm>
            <a:off x="7358082" y="1071552"/>
            <a:ext cx="2036850" cy="81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72"/>
            <a:ext cx="6715172" cy="926703"/>
          </a:xfrm>
        </p:spPr>
        <p:txBody>
          <a:bodyPr/>
          <a:lstStyle/>
          <a:p>
            <a:r>
              <a:rPr lang="ru-RU" dirty="0" smtClean="0"/>
              <a:t>Информация об имеющемся опыте МАОУ г.Иркутска СОШ №63</a:t>
            </a:r>
            <a:br>
              <a:rPr lang="ru-RU" dirty="0" smtClean="0"/>
            </a:br>
            <a:r>
              <a:rPr lang="ru-RU" dirty="0" smtClean="0"/>
              <a:t> по указанному направлению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8275" y="1857369"/>
            <a:ext cx="6963300" cy="2228555"/>
          </a:xfrm>
        </p:spPr>
        <p:txBody>
          <a:bodyPr/>
          <a:lstStyle/>
          <a:p>
            <a:r>
              <a:rPr lang="ru-RU" sz="1600" dirty="0" smtClean="0"/>
              <a:t>Урочная и внеурочная деятельность школьников – это совокупность всех видов деятельности школьников, в которой в соответствии с основной образовательной программой образовательного учреждения решаются задачи воспитания и социализации, развития интересов, формирования универсальных учебных действий</a:t>
            </a:r>
          </a:p>
          <a:p>
            <a:r>
              <a:rPr lang="ru-RU" sz="1600" dirty="0" smtClean="0"/>
              <a:t>Деятельность ресурсной площадки  направлена на формирование и развитие  базовых компетенций в рамках урочной и внеурочной деятельности, которые будут максимально востребованы в ближайшем будущем 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72"/>
            <a:ext cx="6643734" cy="926703"/>
          </a:xfrm>
        </p:spPr>
        <p:txBody>
          <a:bodyPr/>
          <a:lstStyle/>
          <a:p>
            <a:r>
              <a:rPr lang="ru-RU" dirty="0" smtClean="0"/>
              <a:t>Реализация деятельности ресурсной площадки осуществляется по следующим направлениям: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85932"/>
            <a:ext cx="8501122" cy="3143272"/>
          </a:xfrm>
        </p:spPr>
        <p:txBody>
          <a:bodyPr/>
          <a:lstStyle/>
          <a:p>
            <a:pPr hangingPunct="0"/>
            <a:r>
              <a:rPr lang="ru-RU" sz="1400" dirty="0" smtClean="0">
                <a:solidFill>
                  <a:schemeClr val="tx1"/>
                </a:solidFill>
              </a:rPr>
              <a:t>расширение сотрудничества с образовательными учреждениями города, региона, России по организации внеурочной деятельности;</a:t>
            </a:r>
          </a:p>
          <a:p>
            <a:pPr hangingPunct="0"/>
            <a:r>
              <a:rPr lang="ru-RU" sz="1400" dirty="0" smtClean="0">
                <a:solidFill>
                  <a:schemeClr val="tx1"/>
                </a:solidFill>
              </a:rPr>
              <a:t>разработка, накопление и распространение методических материалов, рекомендаций по  реализации внеурочной деятельности; </a:t>
            </a:r>
          </a:p>
          <a:p>
            <a:pPr hangingPunct="0"/>
            <a:r>
              <a:rPr lang="ru-RU" sz="1400" dirty="0" smtClean="0">
                <a:solidFill>
                  <a:schemeClr val="tx1"/>
                </a:solidFill>
              </a:rPr>
              <a:t>обобщение передового опыта педагогов образовательного учреждения и муниципальной системы образования в целом по данному направлению;</a:t>
            </a:r>
          </a:p>
          <a:p>
            <a:pPr hangingPunct="0"/>
            <a:r>
              <a:rPr lang="ru-RU" sz="1400" dirty="0" smtClean="0">
                <a:solidFill>
                  <a:schemeClr val="tx1"/>
                </a:solidFill>
              </a:rPr>
              <a:t>проведение городских семинаров, практикумов, по обобщению собственного опыта;</a:t>
            </a:r>
          </a:p>
          <a:p>
            <a:pPr hangingPunct="0"/>
            <a:r>
              <a:rPr lang="ru-RU" sz="1400" dirty="0" smtClean="0">
                <a:solidFill>
                  <a:schemeClr val="tx1"/>
                </a:solidFill>
              </a:rPr>
              <a:t>содействие внедрению  опыта по  организации урочной и внеурочной деятельности с целью развития школьников в общекультурном направлении;</a:t>
            </a:r>
          </a:p>
          <a:p>
            <a:pPr hangingPunct="0"/>
            <a:r>
              <a:rPr lang="ru-RU" sz="1400" dirty="0" smtClean="0">
                <a:solidFill>
                  <a:schemeClr val="tx1"/>
                </a:solidFill>
              </a:rPr>
              <a:t>консультационная поддержка специалистами педагогических работников по  организации внеурочной деятельности;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мониторинг процессов внедрения данного  опыта в муниципальной образовательной среде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539</Words>
  <Application>Microsoft Office PowerPoint</Application>
  <PresentationFormat>Экран (16:9)</PresentationFormat>
  <Paragraphs>56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Notebook Lesson</vt:lpstr>
      <vt:lpstr>МАОУ г. Иркутска СОШ №63   Семинар в рамках работы МРП   «Формирование базовых компетенций обучающихся путем эффективного построения учебных задач в урочной и внеурочной деятельности»  «Эффективные подходы к построению учебных задач в урочной и внеурочной деятельности» </vt:lpstr>
      <vt:lpstr>Презентация PowerPoint</vt:lpstr>
      <vt:lpstr>Цель: трансляция накопленного опыта работы МАОУ г. Иркутска СОШ №63                  по вопросу формирования базовых компетенций обучающихся путем         эффективного построения учебных задач в урочной и внеурочной деятельности. </vt:lpstr>
      <vt:lpstr>Мероприятия МРП 2020-2021 г.</vt:lpstr>
      <vt:lpstr>2019-2020 учебный год </vt:lpstr>
      <vt:lpstr>Считаем эту тему актуальной и востребованной на данном этапе </vt:lpstr>
      <vt:lpstr>Ожидаемые результаты от реализации плана МРП</vt:lpstr>
      <vt:lpstr>Информация об имеющемся опыте МАОУ г.Иркутска СОШ №63  по указанному направлению деятельности</vt:lpstr>
      <vt:lpstr>Реализация деятельности ресурсной площадки осуществляется по следующим направлениям: </vt:lpstr>
      <vt:lpstr>Информация об имеющихся ресурсах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в рамках работы МРП «Формирование базовых компетенций обучающихся путем эффективного построения учебных задач в урочной и внеурочной деятельности»  «Эффективные подходы к построению учебных задач в урочной и внеурочной деятельности»</dc:title>
  <dc:creator>СВЕТЛАНА</dc:creator>
  <cp:lastModifiedBy>user</cp:lastModifiedBy>
  <cp:revision>14</cp:revision>
  <cp:lastPrinted>2021-03-18T00:26:17Z</cp:lastPrinted>
  <dcterms:modified xsi:type="dcterms:W3CDTF">2021-03-18T00:27:20Z</dcterms:modified>
</cp:coreProperties>
</file>