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8" r:id="rId3"/>
    <p:sldId id="284" r:id="rId4"/>
    <p:sldId id="286" r:id="rId5"/>
    <p:sldId id="287" r:id="rId6"/>
    <p:sldId id="291" r:id="rId7"/>
    <p:sldId id="295" r:id="rId8"/>
    <p:sldId id="292" r:id="rId9"/>
    <p:sldId id="294" r:id="rId10"/>
    <p:sldId id="285" r:id="rId11"/>
    <p:sldId id="296" r:id="rId12"/>
    <p:sldId id="279" r:id="rId13"/>
    <p:sldId id="28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B74B-24A6-4A52-92DB-B97B64BE64D3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52CB-1EA3-4704-A977-EC3C2C0B43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B74B-24A6-4A52-92DB-B97B64BE64D3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52CB-1EA3-4704-A977-EC3C2C0B4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B74B-24A6-4A52-92DB-B97B64BE64D3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52CB-1EA3-4704-A977-EC3C2C0B4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B74B-24A6-4A52-92DB-B97B64BE64D3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52CB-1EA3-4704-A977-EC3C2C0B4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B74B-24A6-4A52-92DB-B97B64BE64D3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52CB-1EA3-4704-A977-EC3C2C0B43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B74B-24A6-4A52-92DB-B97B64BE64D3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52CB-1EA3-4704-A977-EC3C2C0B4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B74B-24A6-4A52-92DB-B97B64BE64D3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52CB-1EA3-4704-A977-EC3C2C0B4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B74B-24A6-4A52-92DB-B97B64BE64D3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52CB-1EA3-4704-A977-EC3C2C0B4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B74B-24A6-4A52-92DB-B97B64BE64D3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52CB-1EA3-4704-A977-EC3C2C0B43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B74B-24A6-4A52-92DB-B97B64BE64D3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52CB-1EA3-4704-A977-EC3C2C0B4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B74B-24A6-4A52-92DB-B97B64BE64D3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52CB-1EA3-4704-A977-EC3C2C0B43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F43B74B-24A6-4A52-92DB-B97B64BE64D3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06652CB-1EA3-4704-A977-EC3C2C0B43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1556792"/>
            <a:ext cx="6696744" cy="4196504"/>
          </a:xfrm>
        </p:spPr>
        <p:txBody>
          <a:bodyPr>
            <a:normAutofit/>
          </a:bodyPr>
          <a:lstStyle/>
          <a:p>
            <a:pPr algn="ctr"/>
            <a:endParaRPr lang="ru-RU" dirty="0"/>
          </a:p>
          <a:p>
            <a:pPr algn="ctr"/>
            <a:r>
              <a:rPr lang="ru-RU" b="1" dirty="0" smtClean="0"/>
              <a:t>Муниципальная  ресурсная</a:t>
            </a:r>
            <a:endParaRPr lang="ru-RU" dirty="0"/>
          </a:p>
          <a:p>
            <a:pPr algn="ctr"/>
            <a:r>
              <a:rPr lang="ru-RU" b="1" dirty="0" smtClean="0"/>
              <a:t>Площадка</a:t>
            </a:r>
          </a:p>
          <a:p>
            <a:pPr algn="ctr"/>
            <a:endParaRPr lang="ru-RU" dirty="0"/>
          </a:p>
          <a:p>
            <a:pPr algn="ctr"/>
            <a:r>
              <a:rPr lang="ru-RU" b="1" dirty="0"/>
              <a:t>Организационно-содержательная модель работы с обучающимися с ОВЗ и их родителями (законными представителями) </a:t>
            </a:r>
            <a:r>
              <a:rPr lang="ru-RU" b="1" dirty="0" smtClean="0"/>
              <a:t>на ступени основного общего образования</a:t>
            </a:r>
            <a:endParaRPr lang="ru-RU" sz="1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3851920" y="4060525"/>
            <a:ext cx="5112568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07904" y="764704"/>
            <a:ext cx="305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МАОУ г. Иркутска СОШ №63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Проблема                                                                                       Решение </a:t>
            </a:r>
            <a:br>
              <a:rPr lang="ru-RU" sz="1800" dirty="0" smtClean="0"/>
            </a:br>
            <a:r>
              <a:rPr lang="ru-RU" sz="1800" dirty="0" smtClean="0"/>
              <a:t>ОПАСЕНИЯ   РОДИТЕЛЕЙ       Индивидуальный подход, просвещение</a:t>
            </a:r>
            <a:endParaRPr lang="ru-RU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5510306" y="1268760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28" y="980728"/>
            <a:ext cx="3757764" cy="21305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6012160" y="1640683"/>
            <a:ext cx="29215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3284984"/>
            <a:ext cx="367050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Семья - реабилитационная структура,  обладающая </a:t>
            </a:r>
            <a:r>
              <a:rPr lang="ru-RU" dirty="0"/>
              <a:t>потенциальными возможностями </a:t>
            </a:r>
            <a:r>
              <a:rPr lang="ru-RU" dirty="0" smtClean="0"/>
              <a:t> для  создания  </a:t>
            </a:r>
            <a:r>
              <a:rPr lang="ru-RU" dirty="0"/>
              <a:t>благоприятных условий для развития и воспитания ребенка 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/>
              <a:t>С.Д. </a:t>
            </a:r>
            <a:r>
              <a:rPr lang="ru-RU" dirty="0" err="1"/>
              <a:t>Забрамная</a:t>
            </a:r>
            <a:r>
              <a:rPr lang="ru-RU" dirty="0"/>
              <a:t>, И.Ю. Левченко, Э.И. </a:t>
            </a:r>
            <a:r>
              <a:rPr lang="ru-RU" dirty="0" err="1"/>
              <a:t>Леонгард</a:t>
            </a:r>
            <a:r>
              <a:rPr lang="ru-RU" dirty="0"/>
              <a:t>, Н.В. Мазурова, Г.А. Мишина, Е.М. </a:t>
            </a:r>
            <a:r>
              <a:rPr lang="ru-RU" dirty="0" err="1"/>
              <a:t>Мастюкова</a:t>
            </a:r>
            <a:r>
              <a:rPr lang="ru-RU" dirty="0"/>
              <a:t>, Л.И. Солнцева, В.В. Ткачёва и др.).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755850"/>
              </p:ext>
            </p:extLst>
          </p:nvPr>
        </p:nvGraphicFramePr>
        <p:xfrm>
          <a:off x="4786123" y="1268760"/>
          <a:ext cx="4147565" cy="5243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7565">
                  <a:extLst>
                    <a:ext uri="{9D8B030D-6E8A-4147-A177-3AD203B41FA5}">
                      <a16:colId xmlns:a16="http://schemas.microsoft.com/office/drawing/2014/main" val="1663324514"/>
                    </a:ext>
                  </a:extLst>
                </a:gridCol>
              </a:tblGrid>
              <a:tr h="12774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Сотрудничество семьи и школы в формате Клуба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«ОЧАГ»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25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557234024"/>
                  </a:ext>
                </a:extLst>
              </a:tr>
              <a:tr h="12906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Тематические родительские конференции и собрания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25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327655946"/>
                  </a:ext>
                </a:extLst>
              </a:tr>
              <a:tr h="6028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Консультирование родителей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25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815176080"/>
                  </a:ext>
                </a:extLst>
              </a:tr>
              <a:tr h="19784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Лекции для родителей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актуальным вопросам социализации обучающихся с ОВЗ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pattFill prst="pct25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83827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610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Проблема                       Решение </a:t>
            </a:r>
            <a:br>
              <a:rPr lang="ru-RU" dirty="0" smtClean="0"/>
            </a:br>
            <a:r>
              <a:rPr lang="ru-RU" dirty="0" smtClean="0"/>
              <a:t>ОВЗ:      2% или 22% (статистика)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3" y="1417638"/>
            <a:ext cx="4608512" cy="2671375"/>
          </a:xfrm>
        </p:spPr>
      </p:pic>
      <p:sp>
        <p:nvSpPr>
          <p:cNvPr id="5" name="TextBox 4"/>
          <p:cNvSpPr txBox="1"/>
          <p:nvPr/>
        </p:nvSpPr>
        <p:spPr>
          <a:xfrm>
            <a:off x="1259633" y="4300175"/>
            <a:ext cx="42484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Нормальное распределение когнитивных способностей</a:t>
            </a:r>
          </a:p>
          <a:p>
            <a:r>
              <a:rPr lang="ru-RU" dirty="0" smtClean="0"/>
              <a:t> обучающихся средней общеобразовательной школы </a:t>
            </a:r>
          </a:p>
          <a:p>
            <a:r>
              <a:rPr lang="ru-RU" dirty="0" smtClean="0"/>
              <a:t>в соответствии с кривой Гаусса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510306" y="1844824"/>
            <a:ext cx="342338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Совершенствование системы мониторинга оценки качества образования</a:t>
            </a:r>
            <a:endParaRPr lang="ru-RU" dirty="0"/>
          </a:p>
          <a:p>
            <a:r>
              <a:rPr lang="ru-RU" b="1" dirty="0"/>
              <a:t>с учётом способностей, интересов обучающихся в рамках реализации</a:t>
            </a:r>
            <a:endParaRPr lang="ru-RU" dirty="0"/>
          </a:p>
          <a:p>
            <a:r>
              <a:rPr lang="ru-RU" b="1" dirty="0"/>
              <a:t>ФГОС второго </a:t>
            </a:r>
            <a:r>
              <a:rPr lang="ru-RU" b="1" dirty="0" smtClean="0"/>
              <a:t>поколения.</a:t>
            </a:r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Коллегиальное обсуждение результатов в формате классно-обобщающего контроля</a:t>
            </a:r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642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rmAutofit/>
          </a:bodyPr>
          <a:lstStyle/>
          <a:p>
            <a:r>
              <a:rPr lang="ru-RU" sz="2400" dirty="0">
                <a:effectLst/>
              </a:rPr>
              <a:t>Информация  об имеющемся опыте ОО по указанному направлению деятельности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4907632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Оптимизированы организационно-методические и правовые аспекты деятельности ОО по вопросам инклюзивного образования.</a:t>
            </a:r>
          </a:p>
          <a:p>
            <a:r>
              <a:rPr lang="ru-RU" dirty="0"/>
              <a:t> Учителем логопедом и педагогом-психологом составлены, апробированы и внедрены в учебный процесс рабочие программы для обучающихся с ОВЗ в соответствии с ФГОС  ООО.</a:t>
            </a:r>
          </a:p>
          <a:p>
            <a:r>
              <a:rPr lang="ru-RU" dirty="0"/>
              <a:t>Учителя- предметники  успешно работают по адаптированным программам с  обучающихся с ОВЗ, используют </a:t>
            </a:r>
            <a:r>
              <a:rPr lang="ru-RU" dirty="0" err="1"/>
              <a:t>здоровьесберегающие</a:t>
            </a:r>
            <a:r>
              <a:rPr lang="ru-RU" dirty="0"/>
              <a:t> технологии.</a:t>
            </a:r>
          </a:p>
          <a:p>
            <a:r>
              <a:rPr lang="ru-RU" dirty="0"/>
              <a:t>Проводятся интерактивные занятия с родителями  в  формате консультационного Центра  «Очаг».</a:t>
            </a:r>
          </a:p>
          <a:p>
            <a:r>
              <a:rPr lang="ru-RU" dirty="0"/>
              <a:t> Налажено многолетнее и продуктивное сотрудничество со специалистами ТПМПК и профильными кафедрами ПИ ИГУ.</a:t>
            </a:r>
          </a:p>
          <a:p>
            <a:r>
              <a:rPr lang="ru-RU" dirty="0"/>
              <a:t>Доказала свою эффективность работа школьного психолого-педагогического консилиума.</a:t>
            </a:r>
          </a:p>
          <a:p>
            <a:r>
              <a:rPr lang="ru-RU" dirty="0"/>
              <a:t>80% педагогического коллектива прошли курсы повышения квалификации по работе с обучающимися с ОВЗ.</a:t>
            </a:r>
          </a:p>
        </p:txBody>
      </p:sp>
    </p:spTree>
    <p:extLst>
      <p:ext uri="{BB962C8B-B14F-4D97-AF65-F5344CB8AC3E}">
        <p14:creationId xmlns:p14="http://schemas.microsoft.com/office/powerpoint/2010/main" val="252050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effectLst/>
              </a:rPr>
              <a:t>Информация об имеющихся ресурсах:  материально-технических, кадровых, информационных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Кадровое обеспечение: учитель-логопед, дефектолог, педагоги-психологи, социальные </a:t>
            </a:r>
            <a:r>
              <a:rPr lang="ru-RU" dirty="0" smtClean="0"/>
              <a:t>педагоги, учителя предметники и классные </a:t>
            </a:r>
            <a:r>
              <a:rPr lang="ru-RU" dirty="0" err="1" smtClean="0"/>
              <a:t>руковдители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Материально-технические ресурсы: специализированные кабинеты логопеда, психолога, медицинского работника, </a:t>
            </a:r>
            <a:r>
              <a:rPr lang="ru-RU" dirty="0" smtClean="0"/>
              <a:t>игровые зоны.</a:t>
            </a:r>
            <a:endParaRPr lang="ru-RU" dirty="0"/>
          </a:p>
          <a:p>
            <a:r>
              <a:rPr lang="ru-RU" dirty="0"/>
              <a:t>Информационные ресурсы: оргтехника, ПК, сканеры, принтеры, интернет, методическая литература,  наглядные пособия, программы коррекционной </a:t>
            </a:r>
            <a:r>
              <a:rPr lang="ru-RU" dirty="0" smtClean="0"/>
              <a:t>работы, методические разработки учителей предметников и классных руководителей.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145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1259632" y="790396"/>
            <a:ext cx="756084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ru-RU" b="1" i="1" dirty="0"/>
              <a:t>Вовсе не обязательно затевать грандиозные </a:t>
            </a:r>
            <a:endParaRPr lang="ru-RU" b="1" i="1" dirty="0" smtClean="0"/>
          </a:p>
          <a:p>
            <a:pPr algn="r"/>
            <a:r>
              <a:rPr lang="ru-RU" b="1" i="1" dirty="0" smtClean="0"/>
              <a:t>проекты, чтобы </a:t>
            </a:r>
            <a:r>
              <a:rPr lang="ru-RU" b="1" i="1" dirty="0"/>
              <a:t>сеять добрые семена.  </a:t>
            </a:r>
            <a:endParaRPr lang="ru-RU" b="1" i="1" dirty="0" smtClean="0"/>
          </a:p>
          <a:p>
            <a:pPr algn="r"/>
            <a:r>
              <a:rPr lang="ru-RU" b="1" i="1" dirty="0" smtClean="0"/>
              <a:t>Даже </a:t>
            </a:r>
            <a:r>
              <a:rPr lang="ru-RU" b="1" i="1" dirty="0"/>
              <a:t>малые дела могут многое</a:t>
            </a:r>
          </a:p>
          <a:p>
            <a:pPr algn="r"/>
            <a:r>
              <a:rPr lang="ru-RU" b="1" i="1" dirty="0"/>
              <a:t> значить для другого человека </a:t>
            </a:r>
          </a:p>
          <a:p>
            <a:pPr algn="r"/>
            <a:r>
              <a:rPr lang="ru-RU" b="1" i="1" dirty="0"/>
              <a:t>Ник </a:t>
            </a:r>
            <a:r>
              <a:rPr lang="ru-RU" b="1" i="1" dirty="0" err="1"/>
              <a:t>Вуйчич</a:t>
            </a:r>
            <a:endParaRPr lang="ru-RU" b="1" i="1" dirty="0"/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Реализация проекта</a:t>
            </a:r>
            <a:r>
              <a:rPr lang="ru-RU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2020-2023 гг.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Куратор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Малазония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Лариса Геннадьевна, методист МКУ ИЦРО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51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490102" y="1058427"/>
            <a:ext cx="5321380" cy="1944216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Степанова Елена Ивановна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заместитель директора, учитель химии ВКК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 Школьного проекта  «Цветик-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семицветик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– модель инклюзивного образования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(2013-2020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у.г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80% педагогов  школы прошли курсы повышения по работе с обучающимися с ОВЗ в 2019 году.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131" y="138377"/>
            <a:ext cx="1841408" cy="27276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665077" y="3211626"/>
            <a:ext cx="497143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Бабанова Ирина Алексеевна</a:t>
            </a:r>
            <a:r>
              <a:rPr lang="ru-RU" sz="1600" dirty="0"/>
              <a:t>, педагог-психолог  </a:t>
            </a:r>
            <a:r>
              <a:rPr lang="ru-RU" sz="1600" dirty="0" smtClean="0"/>
              <a:t>ВКК</a:t>
            </a:r>
            <a:endParaRPr lang="ru-RU" sz="1600" dirty="0"/>
          </a:p>
          <a:p>
            <a:r>
              <a:rPr lang="ru-RU" sz="1600" dirty="0"/>
              <a:t>Автор  Школьного проекта  «Радуга» – помощь в социализации «особым» детям (2013-2020 </a:t>
            </a:r>
            <a:r>
              <a:rPr lang="ru-RU" sz="1600" dirty="0" err="1"/>
              <a:t>у.г</a:t>
            </a:r>
            <a:r>
              <a:rPr lang="ru-RU" sz="1600" dirty="0"/>
              <a:t>. ).</a:t>
            </a:r>
          </a:p>
          <a:p>
            <a:r>
              <a:rPr lang="ru-RU" sz="1600" dirty="0"/>
              <a:t>80% педагогов  школы прошли курсы повышения по работе с обучающимися с ОВЗ в 2019 году.</a:t>
            </a:r>
          </a:p>
          <a:p>
            <a:r>
              <a:rPr lang="ru-RU" sz="1600" dirty="0"/>
              <a:t>Почетная Грамота МО РФ приказ от 08.08.2016 г.</a:t>
            </a:r>
          </a:p>
          <a:p>
            <a:r>
              <a:rPr lang="ru-RU" sz="1600" dirty="0"/>
              <a:t>Член ГМС с 2002 по 2019 гг.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482" y="4280437"/>
            <a:ext cx="2065062" cy="25775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2201131" y="50851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Веселова Оксана Юрьевна</a:t>
            </a:r>
            <a:r>
              <a:rPr lang="ru-RU" dirty="0"/>
              <a:t>, учитель логопед, дефектолог  ПКК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71800" y="620688"/>
            <a:ext cx="1035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Авторы:</a:t>
            </a:r>
            <a:endParaRPr lang="ru-RU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042" y="2276872"/>
            <a:ext cx="1672252" cy="23762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6990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0915" y="188640"/>
            <a:ext cx="7704856" cy="2160240"/>
          </a:xfrm>
        </p:spPr>
        <p:txBody>
          <a:bodyPr>
            <a:no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/>
              <a:t>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140915" y="434425"/>
            <a:ext cx="5553910" cy="724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Цель: 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обобщение  опыта психолого-педагогического сопровождения обучающихся с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ОВЗ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Идея: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  компетенций участников образовательных отношений: специалистов, учителей, родителей и лиц их заменяющих,   по работе с обучающимися с  ОВЗ на ступени ООО в условиях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ФГОС.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значимости опыта для развития системы образования 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города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Трансляция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организационно-содержательной модели  МАОУ г. Иркутска СОШ №63 по работе с обучающимися с ОВЗ их родителями и лицами их заменяющими  поможет оптимизации деятельности ОО города в данном направлении</a:t>
            </a:r>
            <a:r>
              <a:rPr lang="ru-RU" dirty="0"/>
              <a:t>. 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895" y="90589"/>
            <a:ext cx="2329615" cy="310615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243" y="3508877"/>
            <a:ext cx="2260267" cy="301368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1901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80728"/>
            <a:ext cx="7890080" cy="5877272"/>
          </a:xfrm>
        </p:spPr>
        <p:txBody>
          <a:bodyPr>
            <a:normAutofit fontScale="85000" lnSpcReduction="10000"/>
          </a:bodyPr>
          <a:lstStyle/>
          <a:p>
            <a:pPr lvl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Задачи:</a:t>
            </a:r>
          </a:p>
          <a:p>
            <a:pPr lvl="0">
              <a:lnSpc>
                <a:spcPct val="12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расширение сотрудничества с образовательными учреждениями города по теме ресурсной площадки;</a:t>
            </a:r>
          </a:p>
          <a:p>
            <a:pPr lvl="0">
              <a:lnSpc>
                <a:spcPct val="12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обмен опытом по  работе педагогических коллективов с обучающимися с ОВЗ и их родителями (лицами их заменяющими);</a:t>
            </a:r>
          </a:p>
          <a:p>
            <a:pPr lvl="0">
              <a:lnSpc>
                <a:spcPct val="12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оптимизация работы школьного психолого-педагогического консилиума;</a:t>
            </a:r>
          </a:p>
          <a:p>
            <a:pPr lvl="0">
              <a:lnSpc>
                <a:spcPct val="12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обмен опытом по использованию коррекционных и адаптированных программ, современных технологий, методов и приемов;</a:t>
            </a:r>
          </a:p>
          <a:p>
            <a:pPr lvl="0">
              <a:lnSpc>
                <a:spcPct val="12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вовлечение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ОВЗ во внеурочную деятельность, в творческие и социальные проекты,  способствующие их адаптации,  социализации, профориентации, нравственному развитию;</a:t>
            </a:r>
          </a:p>
          <a:p>
            <a:pPr lvl="0">
              <a:lnSpc>
                <a:spcPct val="12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проведение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городских мероприятий на базе школы для обобщения и распространения  передового опыта  работы с обучающимися с ОВЗ учителей-логопедов, классных руководителей, учителей-предметников, педагогов-психологов;</a:t>
            </a:r>
          </a:p>
          <a:p>
            <a:pPr lvl="0">
              <a:lnSpc>
                <a:spcPct val="12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привлечение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профильных специалистов на проводимые мероприятия;</a:t>
            </a:r>
          </a:p>
          <a:p>
            <a:pPr lvl="0">
              <a:lnSpc>
                <a:spcPct val="12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8) подготовка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статей и исследований по данному вопросу.</a:t>
            </a:r>
          </a:p>
          <a:p>
            <a:pPr>
              <a:lnSpc>
                <a:spcPct val="120000"/>
              </a:lnSpc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207" y="0"/>
            <a:ext cx="2339752" cy="11698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455" y="0"/>
            <a:ext cx="2339752" cy="1169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03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r>
              <a:rPr lang="ru-RU" dirty="0">
                <a:effectLst/>
              </a:rPr>
              <a:t>Ожидаемые </a:t>
            </a:r>
            <a:r>
              <a:rPr lang="ru-RU" dirty="0" smtClean="0">
                <a:effectLst/>
              </a:rPr>
              <a:t>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540060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1)Повышение эффективности </a:t>
            </a:r>
            <a:r>
              <a:rPr lang="ru-RU" dirty="0" smtClean="0"/>
              <a:t>психологической, педагогической</a:t>
            </a:r>
            <a:r>
              <a:rPr lang="ru-RU" dirty="0"/>
              <a:t>, логопедической и социальной работы с обучающимися с ОВЗ, их родителями (законными представителями) с целью доступности качественно образования.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2)  Повышение компетенций участников образовательных отношений (педагогов, родителей, специалистов) по вопросам инклюзивного </a:t>
            </a:r>
            <a:r>
              <a:rPr lang="ru-RU" dirty="0" smtClean="0"/>
              <a:t>образования.</a:t>
            </a:r>
          </a:p>
          <a:p>
            <a:endParaRPr lang="ru-RU" dirty="0"/>
          </a:p>
          <a:p>
            <a:r>
              <a:rPr lang="ru-RU" dirty="0"/>
              <a:t>3) Размещение  материалов ресурсной площадки на специализированном сайте,  подготовка статей и исследований для участия в </a:t>
            </a:r>
            <a:r>
              <a:rPr lang="ru-RU" dirty="0" smtClean="0"/>
              <a:t> </a:t>
            </a:r>
            <a:r>
              <a:rPr lang="ru-RU" dirty="0"/>
              <a:t>научно-практических конференциях </a:t>
            </a:r>
          </a:p>
        </p:txBody>
      </p:sp>
    </p:spTree>
    <p:extLst>
      <p:ext uri="{BB962C8B-B14F-4D97-AF65-F5344CB8AC3E}">
        <p14:creationId xmlns:p14="http://schemas.microsoft.com/office/powerpoint/2010/main" val="78202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Проблема                                                                             Решение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Социализация                                                     Участие в проектах</a:t>
            </a:r>
            <a:endParaRPr lang="ru-RU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1259633" y="4300175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40152" y="2411760"/>
            <a:ext cx="2993535" cy="3836639"/>
          </a:xfrm>
        </p:spPr>
        <p:txBody>
          <a:bodyPr/>
          <a:lstStyle/>
          <a:p>
            <a:pPr marL="82296" indent="0">
              <a:buNone/>
            </a:pPr>
            <a:r>
              <a:rPr lang="ru-RU" dirty="0"/>
              <a:t>Вовлечение </a:t>
            </a:r>
            <a:r>
              <a:rPr lang="ru-RU" dirty="0" smtClean="0"/>
              <a:t>во  </a:t>
            </a:r>
            <a:r>
              <a:rPr lang="ru-RU" dirty="0"/>
              <a:t>внеурочная деятельность в соответствии с интересами и способностями 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175808"/>
              </p:ext>
            </p:extLst>
          </p:nvPr>
        </p:nvGraphicFramePr>
        <p:xfrm>
          <a:off x="1067453" y="1340767"/>
          <a:ext cx="4680520" cy="50337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841624950"/>
                    </a:ext>
                  </a:extLst>
                </a:gridCol>
              </a:tblGrid>
              <a:tr h="6910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Конкурс рисунков «Счастье жить» </a:t>
                      </a:r>
                      <a:endParaRPr lang="ru-RU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33" marR="67933" marT="0" marB="0">
                    <a:pattFill prst="pct25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658877902"/>
                  </a:ext>
                </a:extLst>
              </a:tr>
              <a:tr h="8570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Конкурс молодежных исследований «Особые дети в современном мире»</a:t>
                      </a:r>
                      <a:endParaRPr lang="ru-RU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33" marR="67933" marT="0" marB="0">
                    <a:pattFill prst="pct25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192399651"/>
                  </a:ext>
                </a:extLst>
              </a:tr>
              <a:tr h="8014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Конкурс поделок, рисунков, инсталляций </a:t>
                      </a:r>
                      <a:endParaRPr lang="ru-RU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33" marR="67933" marT="0" marB="0">
                    <a:pattFill prst="pct25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809945588"/>
                  </a:ext>
                </a:extLst>
              </a:tr>
              <a:tr h="8570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Профориентационный</a:t>
                      </a:r>
                      <a:r>
                        <a:rPr lang="ru-RU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проект «Мир профессий: хочу- могу-надо»</a:t>
                      </a:r>
                      <a:endParaRPr lang="ru-RU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33" marR="67933" marT="0" marB="0">
                    <a:pattFill prst="pct25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921405126"/>
                  </a:ext>
                </a:extLst>
              </a:tr>
              <a:tr h="12022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Социальный проект «Дети-детям»  (волонтеры помогают детям с ОВЗ и инвалидам)</a:t>
                      </a:r>
                      <a:endParaRPr lang="ru-RU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33" marR="67933" marT="0" marB="0">
                    <a:pattFill prst="pct25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771247403"/>
                  </a:ext>
                </a:extLst>
              </a:tr>
              <a:tr h="5713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Экологический проект «Я СИБИРЯК»</a:t>
                      </a:r>
                      <a:endParaRPr lang="ru-RU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33" marR="67933" marT="0" marB="0">
                    <a:pattFill prst="pct25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59581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707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1143000"/>
          </a:xfrm>
        </p:spPr>
        <p:txBody>
          <a:bodyPr>
            <a:normAutofit/>
          </a:bodyPr>
          <a:lstStyle/>
          <a:p>
            <a:r>
              <a:rPr lang="ru-RU" sz="1800" smtClean="0"/>
              <a:t>Проблема                                                               </a:t>
            </a:r>
            <a:r>
              <a:rPr lang="ru-RU" sz="1800" smtClean="0"/>
              <a:t>                            </a:t>
            </a:r>
            <a:r>
              <a:rPr lang="ru-RU" sz="1800" dirty="0" smtClean="0"/>
              <a:t>решение</a:t>
            </a:r>
            <a:br>
              <a:rPr lang="ru-RU" sz="1800" dirty="0" smtClean="0"/>
            </a:br>
            <a:r>
              <a:rPr lang="ru-RU" sz="1800" dirty="0" smtClean="0"/>
              <a:t>Как и чему учить?                             Педагогическое мастерство и мотивация </a:t>
            </a:r>
            <a:endParaRPr lang="ru-RU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1259633" y="4300175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96136" y="2361183"/>
            <a:ext cx="31375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dirty="0" smtClean="0"/>
              <a:t>Повышение профессионального мастерства по  использованию педагогических технологий, методов и приемов в работе с </a:t>
            </a:r>
            <a:r>
              <a:rPr lang="ru-RU" dirty="0" smtClean="0"/>
              <a:t>обучающимися с ОВЗ</a:t>
            </a:r>
            <a:r>
              <a:rPr lang="ru-RU" dirty="0" smtClean="0"/>
              <a:t>;</a:t>
            </a:r>
          </a:p>
          <a:p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35608" y="2060848"/>
            <a:ext cx="4000488" cy="4176464"/>
          </a:xfrm>
          <a:prstGeom prst="roundRect">
            <a:avLst/>
          </a:prstGeom>
          <a:pattFill prst="pct25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Реализация  адаптированной  образовательной программы на ступени ООО</a:t>
            </a:r>
          </a:p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Цель: создание условий для максимального удовлетворения особых образовательных потребностей обучающихся с ОВЗ, обеспечивающих усвоение социального и культурного опыта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93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210146"/>
          </a:xfrm>
        </p:spPr>
        <p:txBody>
          <a:bodyPr>
            <a:normAutofit/>
          </a:bodyPr>
          <a:lstStyle/>
          <a:p>
            <a:r>
              <a:rPr lang="ru-RU" sz="2000" dirty="0"/>
              <a:t>Проблема                                                                     </a:t>
            </a:r>
            <a:r>
              <a:rPr lang="ru-RU" sz="2000" dirty="0" smtClean="0"/>
              <a:t>           Решение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1600" dirty="0" smtClean="0"/>
              <a:t>Индивидуальная помощь и коррекции             Программы коррекционной работы                                                 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510306" y="1268761"/>
            <a:ext cx="3423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4048" y="1772816"/>
            <a:ext cx="3785622" cy="405630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Коррекционно-развивающие Программы  психолога и логопеда.</a:t>
            </a:r>
          </a:p>
          <a:p>
            <a:r>
              <a:rPr lang="ru-RU" dirty="0" smtClean="0"/>
              <a:t>Проведение занятий индивидуально и в группе.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49" y="1591926"/>
            <a:ext cx="3952499" cy="49334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0133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696</TotalTime>
  <Words>904</Words>
  <Application>Microsoft Office PowerPoint</Application>
  <PresentationFormat>Экран (4:3)</PresentationFormat>
  <Paragraphs>111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Corbel</vt:lpstr>
      <vt:lpstr>Gill Sans MT</vt:lpstr>
      <vt:lpstr>Times New Roman</vt:lpstr>
      <vt:lpstr>Verdana</vt:lpstr>
      <vt:lpstr>Wingdings 2</vt:lpstr>
      <vt:lpstr>Солнцестояние</vt:lpstr>
      <vt:lpstr>Презентация PowerPoint</vt:lpstr>
      <vt:lpstr>Презентация PowerPoint</vt:lpstr>
      <vt:lpstr>Презентация PowerPoint</vt:lpstr>
      <vt:lpstr>          </vt:lpstr>
      <vt:lpstr>ЗАДАЧИ</vt:lpstr>
      <vt:lpstr>Ожидаемые результаты</vt:lpstr>
      <vt:lpstr>Проблема                                                                             Решение  Социализация                                                     Участие в проектах</vt:lpstr>
      <vt:lpstr>Проблема                                                                                           решение Как и чему учить?                             Педагогическое мастерство и мотивация </vt:lpstr>
      <vt:lpstr>Проблема                                                                                Решение  Индивидуальная помощь и коррекции             Программы коррекционной работы                                                 </vt:lpstr>
      <vt:lpstr>Проблема                                                                                       Решение  ОПАСЕНИЯ   РОДИТЕЛЕЙ       Индивидуальный подход, просвещение</vt:lpstr>
      <vt:lpstr>Проблема                       Решение  ОВЗ:      2% или 22% (статистика)</vt:lpstr>
      <vt:lpstr>Информация  об имеющемся опыте ОО по указанному направлению деятельности</vt:lpstr>
      <vt:lpstr>Информация об имеющихся ресурсах:  материально-технических, кадровых, информационных</vt:lpstr>
    </vt:vector>
  </TitlesOfParts>
  <Company>RePack by SPecialiST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ученик</cp:lastModifiedBy>
  <cp:revision>48</cp:revision>
  <dcterms:created xsi:type="dcterms:W3CDTF">2019-08-27T07:50:28Z</dcterms:created>
  <dcterms:modified xsi:type="dcterms:W3CDTF">2021-03-18T07:47:23Z</dcterms:modified>
</cp:coreProperties>
</file>